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9" r:id="rId2"/>
  </p:sldMasterIdLst>
  <p:notesMasterIdLst>
    <p:notesMasterId r:id="rId28"/>
  </p:notesMasterIdLst>
  <p:sldIdLst>
    <p:sldId id="256" r:id="rId3"/>
    <p:sldId id="257" r:id="rId4"/>
    <p:sldId id="271" r:id="rId5"/>
    <p:sldId id="258" r:id="rId6"/>
    <p:sldId id="259" r:id="rId7"/>
    <p:sldId id="260" r:id="rId8"/>
    <p:sldId id="261" r:id="rId9"/>
    <p:sldId id="272" r:id="rId10"/>
    <p:sldId id="262" r:id="rId11"/>
    <p:sldId id="273" r:id="rId12"/>
    <p:sldId id="284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64" r:id="rId24"/>
    <p:sldId id="267" r:id="rId25"/>
    <p:sldId id="285" r:id="rId26"/>
    <p:sldId id="270" r:id="rId27"/>
  </p:sldIdLst>
  <p:sldSz cx="9144000" cy="5143500" type="screen16x9"/>
  <p:notesSz cx="6858000" cy="9144000"/>
  <p:embeddedFontLst>
    <p:embeddedFont>
      <p:font typeface="Helvetica Neue Light" panose="020B0604020202020204" charset="0"/>
      <p:regular r:id="rId29"/>
      <p:bold r:id="rId30"/>
      <p:italic r:id="rId31"/>
      <p:boldItalic r:id="rId32"/>
    </p:embeddedFont>
    <p:embeddedFont>
      <p:font typeface="Rockwell" panose="020B0604020202020204" charset="0"/>
      <p:regular r:id="rId33"/>
      <p:bold r:id="rId34"/>
      <p:italic r:id="rId35"/>
      <p:boldItalic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Helvetica Neue" panose="020B060402020202020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5" roundtripDataSignature="AMtx7mj+HQPbVYU4A9qt0d9S0snvn9inp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100" y="1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1.fntdata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398294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1" name="Google Shape;13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8" name="Google Shape;19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8" name="Google Shape;20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8" name="Google Shape;21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61" name="Google Shape;26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61" name="Google Shape;26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044105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7" name="Google Shape;29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9" name="Google Shape;13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9" name="Google Shape;13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9" name="Google Shape;14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0" name="Google Shape;16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2" name="Google Shape;17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7" name="Google Shape;18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7" name="Google Shape;18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8" name="Google Shape;19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sldNum" idx="12"/>
          </p:nvPr>
        </p:nvSpPr>
        <p:spPr>
          <a:xfrm>
            <a:off x="4493380" y="4902398"/>
            <a:ext cx="153667" cy="155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">
  <p:cSld name="Title &amp; Bulle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6"/>
          <p:cNvSpPr txBox="1">
            <a:spLocks noGrp="1"/>
          </p:cNvSpPr>
          <p:nvPr>
            <p:ph type="title"/>
          </p:nvPr>
        </p:nvSpPr>
        <p:spPr>
          <a:xfrm>
            <a:off x="1645295" y="133945"/>
            <a:ext cx="5853410" cy="1138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body" idx="1"/>
          </p:nvPr>
        </p:nvSpPr>
        <p:spPr>
          <a:xfrm>
            <a:off x="1645295" y="1366242"/>
            <a:ext cx="5853410" cy="331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17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810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17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810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17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810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17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810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17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6"/>
          <p:cNvSpPr txBox="1">
            <a:spLocks noGrp="1"/>
          </p:cNvSpPr>
          <p:nvPr>
            <p:ph type="sldNum" idx="12"/>
          </p:nvPr>
        </p:nvSpPr>
        <p:spPr>
          <a:xfrm>
            <a:off x="4493380" y="4902398"/>
            <a:ext cx="153667" cy="160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ullets &amp; Photo">
  <p:cSld name="Title, Bullets &amp; Photo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7"/>
          <p:cNvSpPr>
            <a:spLocks noGrp="1"/>
          </p:cNvSpPr>
          <p:nvPr>
            <p:ph type="pic" idx="2"/>
          </p:nvPr>
        </p:nvSpPr>
        <p:spPr>
          <a:xfrm>
            <a:off x="3297845" y="1364009"/>
            <a:ext cx="4972720" cy="3315147"/>
          </a:xfrm>
          <a:prstGeom prst="rect">
            <a:avLst/>
          </a:prstGeom>
          <a:noFill/>
          <a:ln>
            <a:noFill/>
          </a:ln>
        </p:spPr>
      </p:sp>
      <p:sp>
        <p:nvSpPr>
          <p:cNvPr id="47" name="Google Shape;47;p27"/>
          <p:cNvSpPr txBox="1">
            <a:spLocks noGrp="1"/>
          </p:cNvSpPr>
          <p:nvPr>
            <p:ph type="title"/>
          </p:nvPr>
        </p:nvSpPr>
        <p:spPr>
          <a:xfrm>
            <a:off x="1645295" y="133945"/>
            <a:ext cx="5853410" cy="1138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body" idx="1"/>
          </p:nvPr>
        </p:nvSpPr>
        <p:spPr>
          <a:xfrm>
            <a:off x="1645295" y="1366242"/>
            <a:ext cx="2812852" cy="331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normAutofit/>
          </a:bodyPr>
          <a:lstStyle>
            <a:lvl1pPr marL="457200" lvl="0" indent="-36195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Char char="•"/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6195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Char char="•"/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6195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Char char="•"/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6195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Char char="•"/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6195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Char char="•"/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7"/>
          <p:cNvSpPr txBox="1">
            <a:spLocks noGrp="1"/>
          </p:cNvSpPr>
          <p:nvPr>
            <p:ph type="sldNum" idx="12"/>
          </p:nvPr>
        </p:nvSpPr>
        <p:spPr>
          <a:xfrm>
            <a:off x="4493380" y="4902398"/>
            <a:ext cx="153667" cy="158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 sz="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 sz="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 sz="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 sz="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 sz="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 sz="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 sz="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 sz="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 sz="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">
  <p:cSld name="Bullet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8"/>
          <p:cNvSpPr txBox="1">
            <a:spLocks noGrp="1"/>
          </p:cNvSpPr>
          <p:nvPr>
            <p:ph type="body" idx="1"/>
          </p:nvPr>
        </p:nvSpPr>
        <p:spPr>
          <a:xfrm>
            <a:off x="1645295" y="669726"/>
            <a:ext cx="5853410" cy="3804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17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810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17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810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17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810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17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810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17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sldNum" idx="12"/>
          </p:nvPr>
        </p:nvSpPr>
        <p:spPr>
          <a:xfrm>
            <a:off x="4493380" y="4902398"/>
            <a:ext cx="153667" cy="160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3 Up">
  <p:cSld name="Photo - 3 Up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9"/>
          <p:cNvSpPr>
            <a:spLocks noGrp="1"/>
          </p:cNvSpPr>
          <p:nvPr>
            <p:ph type="pic" idx="2"/>
          </p:nvPr>
        </p:nvSpPr>
        <p:spPr>
          <a:xfrm>
            <a:off x="4665762" y="2652117"/>
            <a:ext cx="3192933" cy="2129731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Google Shape;55;p29"/>
          <p:cNvSpPr>
            <a:spLocks noGrp="1"/>
          </p:cNvSpPr>
          <p:nvPr>
            <p:ph type="pic" idx="3"/>
          </p:nvPr>
        </p:nvSpPr>
        <p:spPr>
          <a:xfrm>
            <a:off x="4572000" y="468808"/>
            <a:ext cx="3094137" cy="2062758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29"/>
          <p:cNvSpPr>
            <a:spLocks noGrp="1"/>
          </p:cNvSpPr>
          <p:nvPr>
            <p:ph type="pic" idx="4"/>
          </p:nvPr>
        </p:nvSpPr>
        <p:spPr>
          <a:xfrm>
            <a:off x="-109389" y="468808"/>
            <a:ext cx="6318870" cy="4212580"/>
          </a:xfrm>
          <a:prstGeom prst="rect">
            <a:avLst/>
          </a:prstGeom>
          <a:noFill/>
          <a:ln>
            <a:noFill/>
          </a:ln>
        </p:spPr>
      </p:sp>
      <p:sp>
        <p:nvSpPr>
          <p:cNvPr id="57" name="Google Shape;57;p29"/>
          <p:cNvSpPr txBox="1">
            <a:spLocks noGrp="1"/>
          </p:cNvSpPr>
          <p:nvPr>
            <p:ph type="sldNum" idx="12"/>
          </p:nvPr>
        </p:nvSpPr>
        <p:spPr>
          <a:xfrm>
            <a:off x="4493380" y="4902398"/>
            <a:ext cx="153667" cy="160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body" idx="1"/>
          </p:nvPr>
        </p:nvSpPr>
        <p:spPr>
          <a:xfrm>
            <a:off x="1812726" y="3355330"/>
            <a:ext cx="5518547" cy="242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 i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2"/>
          </p:nvPr>
        </p:nvSpPr>
        <p:spPr>
          <a:xfrm>
            <a:off x="1812726" y="2249091"/>
            <a:ext cx="5518547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"/>
              <a:buNone/>
              <a:defRPr sz="17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sldNum" idx="12"/>
          </p:nvPr>
        </p:nvSpPr>
        <p:spPr>
          <a:xfrm>
            <a:off x="4493380" y="4902398"/>
            <a:ext cx="153667" cy="160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">
  <p:cSld name="Photo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1"/>
          <p:cNvSpPr>
            <a:spLocks noGrp="1"/>
          </p:cNvSpPr>
          <p:nvPr>
            <p:ph type="pic" idx="2"/>
          </p:nvPr>
        </p:nvSpPr>
        <p:spPr>
          <a:xfrm>
            <a:off x="642101" y="0"/>
            <a:ext cx="7859799" cy="5243959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1"/>
          <p:cNvSpPr txBox="1">
            <a:spLocks noGrp="1"/>
          </p:cNvSpPr>
          <p:nvPr>
            <p:ph type="sldNum" idx="12"/>
          </p:nvPr>
        </p:nvSpPr>
        <p:spPr>
          <a:xfrm>
            <a:off x="4493380" y="4902398"/>
            <a:ext cx="153667" cy="160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0">
  <p:cSld name="Title and Content 0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2"/>
          <p:cNvSpPr txBox="1">
            <a:spLocks noGrp="1"/>
          </p:cNvSpPr>
          <p:nvPr>
            <p:ph type="title"/>
          </p:nvPr>
        </p:nvSpPr>
        <p:spPr>
          <a:xfrm>
            <a:off x="2667370" y="2378642"/>
            <a:ext cx="3809259" cy="368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2"/>
          <p:cNvSpPr txBox="1">
            <a:spLocks noGrp="1"/>
          </p:cNvSpPr>
          <p:nvPr>
            <p:ph type="body" idx="1"/>
          </p:nvPr>
        </p:nvSpPr>
        <p:spPr>
          <a:xfrm>
            <a:off x="285750" y="1487163"/>
            <a:ext cx="8572500" cy="3320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2"/>
          <p:cNvSpPr txBox="1">
            <a:spLocks noGrp="1"/>
          </p:cNvSpPr>
          <p:nvPr>
            <p:ph type="sldNum" idx="12"/>
          </p:nvPr>
        </p:nvSpPr>
        <p:spPr>
          <a:xfrm>
            <a:off x="8835267" y="4858998"/>
            <a:ext cx="152557" cy="147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12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None/>
              <a:defRPr sz="1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12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None/>
              <a:defRPr sz="1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12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None/>
              <a:defRPr sz="1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12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None/>
              <a:defRPr sz="1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12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None/>
              <a:defRPr sz="1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12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None/>
              <a:defRPr sz="1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12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None/>
              <a:defRPr sz="1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12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None/>
              <a:defRPr sz="1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12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None/>
              <a:defRPr sz="1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1270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подзаголовок">
  <p:cSld name="Заголовок и подзаголовок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3"/>
          <p:cNvSpPr txBox="1">
            <a:spLocks noGrp="1"/>
          </p:cNvSpPr>
          <p:nvPr>
            <p:ph type="title"/>
          </p:nvPr>
        </p:nvSpPr>
        <p:spPr>
          <a:xfrm>
            <a:off x="1812726" y="863947"/>
            <a:ext cx="5518547" cy="1741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Helvetica Neue"/>
              <a:buNone/>
              <a:defRPr sz="4100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3"/>
          <p:cNvSpPr txBox="1">
            <a:spLocks noGrp="1"/>
          </p:cNvSpPr>
          <p:nvPr>
            <p:ph type="body" idx="1"/>
          </p:nvPr>
        </p:nvSpPr>
        <p:spPr>
          <a:xfrm>
            <a:off x="1812726" y="2658814"/>
            <a:ext cx="5518547" cy="596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3"/>
          <p:cNvSpPr txBox="1">
            <a:spLocks noGrp="1"/>
          </p:cNvSpPr>
          <p:nvPr>
            <p:ph type="sldNum" idx="12"/>
          </p:nvPr>
        </p:nvSpPr>
        <p:spPr>
          <a:xfrm>
            <a:off x="4488084" y="4902398"/>
            <a:ext cx="164259" cy="165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подзаголовок">
  <p:cSld name="Заголовок и подзаголовок 2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4"/>
          <p:cNvSpPr txBox="1">
            <a:spLocks noGrp="1"/>
          </p:cNvSpPr>
          <p:nvPr>
            <p:ph type="title"/>
          </p:nvPr>
        </p:nvSpPr>
        <p:spPr>
          <a:xfrm>
            <a:off x="1812726" y="863947"/>
            <a:ext cx="5518547" cy="1741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Helvetica Neue"/>
              <a:buNone/>
              <a:defRPr sz="4100" b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4"/>
          <p:cNvSpPr txBox="1">
            <a:spLocks noGrp="1"/>
          </p:cNvSpPr>
          <p:nvPr>
            <p:ph type="body" idx="1"/>
          </p:nvPr>
        </p:nvSpPr>
        <p:spPr>
          <a:xfrm>
            <a:off x="1812726" y="2658814"/>
            <a:ext cx="5518547" cy="596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4"/>
          <p:cNvSpPr txBox="1">
            <a:spLocks noGrp="1"/>
          </p:cNvSpPr>
          <p:nvPr>
            <p:ph type="sldNum" idx="12"/>
          </p:nvPr>
        </p:nvSpPr>
        <p:spPr>
          <a:xfrm>
            <a:off x="4488084" y="4902398"/>
            <a:ext cx="164259" cy="165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подзаголовок">
  <p:cSld name="Заголовок и подзаголовок 3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5"/>
          <p:cNvSpPr txBox="1">
            <a:spLocks noGrp="1"/>
          </p:cNvSpPr>
          <p:nvPr>
            <p:ph type="title"/>
          </p:nvPr>
        </p:nvSpPr>
        <p:spPr>
          <a:xfrm>
            <a:off x="1812726" y="863947"/>
            <a:ext cx="5518547" cy="1741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Helvetica Neue"/>
              <a:buNone/>
              <a:defRPr sz="4100" b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5"/>
          <p:cNvSpPr txBox="1">
            <a:spLocks noGrp="1"/>
          </p:cNvSpPr>
          <p:nvPr>
            <p:ph type="body" idx="1"/>
          </p:nvPr>
        </p:nvSpPr>
        <p:spPr>
          <a:xfrm>
            <a:off x="1812726" y="2658814"/>
            <a:ext cx="5518547" cy="596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5"/>
          <p:cNvSpPr txBox="1">
            <a:spLocks noGrp="1"/>
          </p:cNvSpPr>
          <p:nvPr>
            <p:ph type="sldNum" idx="12"/>
          </p:nvPr>
        </p:nvSpPr>
        <p:spPr>
          <a:xfrm>
            <a:off x="4493380" y="4902398"/>
            <a:ext cx="153667" cy="155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 sz="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 sz="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 sz="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 sz="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 sz="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 sz="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 sz="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 sz="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 sz="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tx">
  <p:cSld name="TITLE_AND_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8"/>
          <p:cNvSpPr txBox="1">
            <a:spLocks noGrp="1"/>
          </p:cNvSpPr>
          <p:nvPr>
            <p:ph type="sldNum" idx="12"/>
          </p:nvPr>
        </p:nvSpPr>
        <p:spPr>
          <a:xfrm>
            <a:off x="4493380" y="4902398"/>
            <a:ext cx="153667" cy="160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0">
  <p:cSld name="Title Only 0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6"/>
          <p:cNvSpPr txBox="1">
            <a:spLocks noGrp="1"/>
          </p:cNvSpPr>
          <p:nvPr>
            <p:ph type="title"/>
          </p:nvPr>
        </p:nvSpPr>
        <p:spPr>
          <a:xfrm>
            <a:off x="3796706" y="2404748"/>
            <a:ext cx="1550587" cy="257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500"/>
              <a:buFont typeface="Helvetica Neue"/>
              <a:buNone/>
              <a:defRPr sz="1500" b="0">
                <a:solidFill>
                  <a:srgbClr val="54545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564283" y="4770064"/>
            <a:ext cx="110710" cy="1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Helvetica Neue"/>
              <a:buNone/>
              <a:defRPr sz="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Helvetica Neue"/>
              <a:buNone/>
              <a:defRPr sz="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Helvetica Neue"/>
              <a:buNone/>
              <a:defRPr sz="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Helvetica Neue"/>
              <a:buNone/>
              <a:defRPr sz="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Helvetica Neue"/>
              <a:buNone/>
              <a:defRPr sz="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Helvetica Neue"/>
              <a:buNone/>
              <a:defRPr sz="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Helvetica Neue"/>
              <a:buNone/>
              <a:defRPr sz="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Helvetica Neue"/>
              <a:buNone/>
              <a:defRPr sz="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Helvetica Neue"/>
              <a:buNone/>
              <a:defRPr sz="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ED43E74-1FA9-48CB-8CC4-D4070D59052E}" type="datetimeFigureOut">
              <a:rPr lang="tr-TR" smtClean="0"/>
              <a:t>18.07.2024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8835267" y="4858998"/>
            <a:ext cx="152557" cy="153888"/>
          </a:xfrm>
        </p:spPr>
        <p:txBody>
          <a:bodyPr/>
          <a:lstStyle/>
          <a:p>
            <a:fld id="{92FD6D3B-59BD-487F-8A3B-D3F8D924A8D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16612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90" name="Google Shape;90;p3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1" name="Google Shape;91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4" name="Google Shape;94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2" name="Google Shape;102;p4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3" name="Google Shape;103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9" name="Google Shape;109;p4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10" name="Google Shape;110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4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3" name="Google Shape;113;p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45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7" name="Google Shape;117;p45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8" name="Google Shape;118;p45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9"/>
          <p:cNvSpPr txBox="1">
            <a:spLocks noGrp="1"/>
          </p:cNvSpPr>
          <p:nvPr>
            <p:ph type="title"/>
          </p:nvPr>
        </p:nvSpPr>
        <p:spPr>
          <a:xfrm>
            <a:off x="1812726" y="863947"/>
            <a:ext cx="5518547" cy="1741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9"/>
          <p:cNvSpPr txBox="1">
            <a:spLocks noGrp="1"/>
          </p:cNvSpPr>
          <p:nvPr>
            <p:ph type="body" idx="1"/>
          </p:nvPr>
        </p:nvSpPr>
        <p:spPr>
          <a:xfrm>
            <a:off x="1812726" y="2658814"/>
            <a:ext cx="5518547" cy="596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9"/>
          <p:cNvSpPr txBox="1">
            <a:spLocks noGrp="1"/>
          </p:cNvSpPr>
          <p:nvPr>
            <p:ph type="sldNum" idx="12"/>
          </p:nvPr>
        </p:nvSpPr>
        <p:spPr>
          <a:xfrm>
            <a:off x="4493380" y="4902398"/>
            <a:ext cx="153667" cy="155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 sz="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 sz="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 sz="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 sz="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 sz="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 sz="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 sz="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 sz="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 sz="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6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22" name="Google Shape;122;p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7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5" name="Google Shape;125;p47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6" name="Google Shape;126;p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">
  <p:cSld name="Title &amp; Sub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0"/>
          <p:cNvSpPr txBox="1">
            <a:spLocks noGrp="1"/>
          </p:cNvSpPr>
          <p:nvPr>
            <p:ph type="title"/>
          </p:nvPr>
        </p:nvSpPr>
        <p:spPr>
          <a:xfrm>
            <a:off x="1812726" y="863947"/>
            <a:ext cx="5518547" cy="1741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B60"/>
              </a:buClr>
              <a:buSzPts val="3800"/>
              <a:buFont typeface="Rockwell"/>
              <a:buNone/>
              <a:defRPr sz="3800" b="0">
                <a:solidFill>
                  <a:srgbClr val="2A3B60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body" idx="1"/>
          </p:nvPr>
        </p:nvSpPr>
        <p:spPr>
          <a:xfrm>
            <a:off x="1812726" y="2658814"/>
            <a:ext cx="5518547" cy="596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sldNum" idx="12"/>
          </p:nvPr>
        </p:nvSpPr>
        <p:spPr>
          <a:xfrm>
            <a:off x="4493380" y="4902398"/>
            <a:ext cx="153667" cy="155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">
  <p:cSld name="Title &amp; Subtitle 2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>
            <a:spLocks noGrp="1"/>
          </p:cNvSpPr>
          <p:nvPr>
            <p:ph type="title"/>
          </p:nvPr>
        </p:nvSpPr>
        <p:spPr>
          <a:xfrm>
            <a:off x="1812726" y="863947"/>
            <a:ext cx="5518547" cy="1741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1"/>
          <p:cNvSpPr txBox="1">
            <a:spLocks noGrp="1"/>
          </p:cNvSpPr>
          <p:nvPr>
            <p:ph type="body" idx="1"/>
          </p:nvPr>
        </p:nvSpPr>
        <p:spPr>
          <a:xfrm>
            <a:off x="1812726" y="2658814"/>
            <a:ext cx="5518547" cy="596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1"/>
          <p:cNvSpPr txBox="1">
            <a:spLocks noGrp="1"/>
          </p:cNvSpPr>
          <p:nvPr>
            <p:ph type="sldNum" idx="12"/>
          </p:nvPr>
        </p:nvSpPr>
        <p:spPr>
          <a:xfrm>
            <a:off x="4493380" y="4902398"/>
            <a:ext cx="153667" cy="155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Horizontal">
  <p:cSld name="Photo - Horizontal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2"/>
          <p:cNvSpPr>
            <a:spLocks noGrp="1"/>
          </p:cNvSpPr>
          <p:nvPr>
            <p:ph type="pic" idx="2"/>
          </p:nvPr>
        </p:nvSpPr>
        <p:spPr>
          <a:xfrm>
            <a:off x="1998398" y="152455"/>
            <a:ext cx="5143501" cy="3430787"/>
          </a:xfrm>
          <a:prstGeom prst="rect">
            <a:avLst/>
          </a:prstGeom>
          <a:noFill/>
          <a:ln>
            <a:noFill/>
          </a:ln>
        </p:spPr>
      </p:sp>
      <p:sp>
        <p:nvSpPr>
          <p:cNvPr id="27" name="Google Shape;27;p22"/>
          <p:cNvSpPr txBox="1">
            <a:spLocks noGrp="1"/>
          </p:cNvSpPr>
          <p:nvPr>
            <p:ph type="title"/>
          </p:nvPr>
        </p:nvSpPr>
        <p:spPr>
          <a:xfrm>
            <a:off x="1812726" y="3542854"/>
            <a:ext cx="5518547" cy="75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body" idx="1"/>
          </p:nvPr>
        </p:nvSpPr>
        <p:spPr>
          <a:xfrm>
            <a:off x="1812726" y="4299644"/>
            <a:ext cx="5518547" cy="596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sldNum" idx="12"/>
          </p:nvPr>
        </p:nvSpPr>
        <p:spPr>
          <a:xfrm>
            <a:off x="4493380" y="4902398"/>
            <a:ext cx="153667" cy="160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Center">
  <p:cSld name="Title - Cent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3"/>
          <p:cNvSpPr txBox="1">
            <a:spLocks noGrp="1"/>
          </p:cNvSpPr>
          <p:nvPr>
            <p:ph type="title"/>
          </p:nvPr>
        </p:nvSpPr>
        <p:spPr>
          <a:xfrm>
            <a:off x="1812726" y="1701105"/>
            <a:ext cx="5518547" cy="1741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sldNum" idx="12"/>
          </p:nvPr>
        </p:nvSpPr>
        <p:spPr>
          <a:xfrm>
            <a:off x="4493380" y="4902398"/>
            <a:ext cx="153667" cy="160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Vertical">
  <p:cSld name="Photo - Vertical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4"/>
          <p:cNvSpPr>
            <a:spLocks noGrp="1"/>
          </p:cNvSpPr>
          <p:nvPr>
            <p:ph type="pic" idx="2"/>
          </p:nvPr>
        </p:nvSpPr>
        <p:spPr>
          <a:xfrm>
            <a:off x="2336787" y="323701"/>
            <a:ext cx="6539881" cy="4359921"/>
          </a:xfrm>
          <a:prstGeom prst="rect">
            <a:avLst/>
          </a:prstGeom>
          <a:noFill/>
          <a:ln>
            <a:noFill/>
          </a:ln>
        </p:spPr>
      </p:sp>
      <p:sp>
        <p:nvSpPr>
          <p:cNvPr id="35" name="Google Shape;35;p24"/>
          <p:cNvSpPr txBox="1">
            <a:spLocks noGrp="1"/>
          </p:cNvSpPr>
          <p:nvPr>
            <p:ph type="title"/>
          </p:nvPr>
        </p:nvSpPr>
        <p:spPr>
          <a:xfrm>
            <a:off x="1645295" y="334863"/>
            <a:ext cx="2812852" cy="2102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body" idx="1"/>
          </p:nvPr>
        </p:nvSpPr>
        <p:spPr>
          <a:xfrm>
            <a:off x="1645295" y="2491383"/>
            <a:ext cx="2812852" cy="2169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4"/>
          <p:cNvSpPr txBox="1">
            <a:spLocks noGrp="1"/>
          </p:cNvSpPr>
          <p:nvPr>
            <p:ph type="sldNum" idx="12"/>
          </p:nvPr>
        </p:nvSpPr>
        <p:spPr>
          <a:xfrm>
            <a:off x="4493380" y="4902398"/>
            <a:ext cx="153667" cy="160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Top">
  <p:cSld name="Title - Top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5"/>
          <p:cNvSpPr txBox="1">
            <a:spLocks noGrp="1"/>
          </p:cNvSpPr>
          <p:nvPr>
            <p:ph type="title"/>
          </p:nvPr>
        </p:nvSpPr>
        <p:spPr>
          <a:xfrm>
            <a:off x="1645295" y="133945"/>
            <a:ext cx="5853410" cy="1138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5"/>
          <p:cNvSpPr txBox="1">
            <a:spLocks noGrp="1"/>
          </p:cNvSpPr>
          <p:nvPr>
            <p:ph type="sldNum" idx="12"/>
          </p:nvPr>
        </p:nvSpPr>
        <p:spPr>
          <a:xfrm>
            <a:off x="4493380" y="4902398"/>
            <a:ext cx="153667" cy="160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86A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>
            <a:spLocks noGrp="1"/>
          </p:cNvSpPr>
          <p:nvPr>
            <p:ph type="title"/>
          </p:nvPr>
        </p:nvSpPr>
        <p:spPr>
          <a:xfrm>
            <a:off x="2667370" y="2378642"/>
            <a:ext cx="3809259" cy="368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Helvetica Neue"/>
              <a:buNone/>
              <a:defRPr sz="23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Helvetica Neue"/>
              <a:buNone/>
              <a:defRPr sz="23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Helvetica Neue"/>
              <a:buNone/>
              <a:defRPr sz="23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Helvetica Neue"/>
              <a:buNone/>
              <a:defRPr sz="23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Helvetica Neue"/>
              <a:buNone/>
              <a:defRPr sz="23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Helvetica Neue"/>
              <a:buNone/>
              <a:defRPr sz="23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Helvetica Neue"/>
              <a:buNone/>
              <a:defRPr sz="23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Helvetica Neue"/>
              <a:buNone/>
              <a:defRPr sz="23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Helvetica Neue"/>
              <a:buNone/>
              <a:defRPr sz="23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" name="Google Shape;7;p16"/>
          <p:cNvSpPr txBox="1">
            <a:spLocks noGrp="1"/>
          </p:cNvSpPr>
          <p:nvPr>
            <p:ph type="body" idx="1"/>
          </p:nvPr>
        </p:nvSpPr>
        <p:spPr>
          <a:xfrm>
            <a:off x="285750" y="1487163"/>
            <a:ext cx="8572500" cy="3320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6"/>
          <p:cNvSpPr txBox="1">
            <a:spLocks noGrp="1"/>
          </p:cNvSpPr>
          <p:nvPr>
            <p:ph type="sldNum" idx="12"/>
          </p:nvPr>
        </p:nvSpPr>
        <p:spPr>
          <a:xfrm>
            <a:off x="8835267" y="4858998"/>
            <a:ext cx="152557" cy="147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None/>
              <a:defRPr sz="1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None/>
              <a:defRPr sz="1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None/>
              <a:defRPr sz="1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None/>
              <a:defRPr sz="1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None/>
              <a:defRPr sz="1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None/>
              <a:defRPr sz="1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None/>
              <a:defRPr sz="1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None/>
              <a:defRPr sz="1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None/>
              <a:defRPr sz="1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1270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5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81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5586AB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lancet.com/journals/laneur/article/PIIS1474-4422(24)00038-3/fulltex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aLc4KM6FPmN1kamdmwa_nY6u28zkDNUV/view?usp=sharin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lancet.com/journals/laneur/article/PIIS1474-4422(24)00038-3/fulltex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12971" y="3709340"/>
            <a:ext cx="2931354" cy="121620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4" name="Google Shape;134;p1"/>
          <p:cNvCxnSpPr/>
          <p:nvPr/>
        </p:nvCxnSpPr>
        <p:spPr>
          <a:xfrm rot="10800000">
            <a:off x="319323" y="2834541"/>
            <a:ext cx="0" cy="1749600"/>
          </a:xfrm>
          <a:prstGeom prst="straightConnector1">
            <a:avLst/>
          </a:prstGeom>
          <a:noFill/>
          <a:ln w="25400" cap="flat" cmpd="sng">
            <a:solidFill>
              <a:srgbClr val="233A64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35" name="Google Shape;135;p1"/>
          <p:cNvSpPr txBox="1"/>
          <p:nvPr/>
        </p:nvSpPr>
        <p:spPr>
          <a:xfrm>
            <a:off x="1688841" y="369637"/>
            <a:ext cx="6885992" cy="1285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Helvetica Neue"/>
              <a:buNone/>
            </a:pPr>
            <a:r>
              <a:rPr lang="en" sz="4000" b="1" dirty="0" smtClean="0">
                <a:solidFill>
                  <a:srgbClr val="1C4587"/>
                </a:solidFill>
                <a:latin typeface="Avenir"/>
                <a:ea typeface="Avenir"/>
                <a:cs typeface="Avenir"/>
                <a:sym typeface="Avenir"/>
              </a:rPr>
              <a:t>Dünya </a:t>
            </a:r>
            <a:r>
              <a:rPr lang="en" sz="4000" b="1" dirty="0">
                <a:solidFill>
                  <a:srgbClr val="1C4587"/>
                </a:solidFill>
                <a:latin typeface="Avenir"/>
                <a:ea typeface="Avenir"/>
                <a:cs typeface="Avenir"/>
                <a:sym typeface="Avenir"/>
              </a:rPr>
              <a:t>Beyin </a:t>
            </a:r>
            <a:r>
              <a:rPr lang="en" sz="4000" b="1" dirty="0" smtClean="0">
                <a:solidFill>
                  <a:srgbClr val="1C4587"/>
                </a:solidFill>
                <a:latin typeface="Avenir"/>
                <a:ea typeface="Avenir"/>
                <a:cs typeface="Avenir"/>
                <a:sym typeface="Avenir"/>
              </a:rPr>
              <a:t>Günü</a:t>
            </a:r>
            <a:endParaRPr lang="tr-TR" sz="4000" b="1" dirty="0" smtClean="0">
              <a:solidFill>
                <a:srgbClr val="1C4587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Helvetica Neue"/>
              <a:buNone/>
            </a:pPr>
            <a:r>
              <a:rPr lang="tr-TR" sz="4000" b="1" i="0" u="none" strike="noStrike" cap="none" dirty="0" smtClean="0">
                <a:solidFill>
                  <a:srgbClr val="1C4587"/>
                </a:solidFill>
                <a:latin typeface="Avenir"/>
                <a:ea typeface="Avenir"/>
                <a:cs typeface="Avenir"/>
                <a:sym typeface="Avenir"/>
              </a:rPr>
              <a:t>Beyin Sağlığı ve Korunma</a:t>
            </a:r>
            <a:r>
              <a:rPr lang="en" sz="4000" b="1" i="0" u="none" strike="noStrike" cap="none" dirty="0" smtClean="0">
                <a:solidFill>
                  <a:srgbClr val="1C4587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endParaRPr lang="tr-TR" sz="4000" b="1" dirty="0">
              <a:solidFill>
                <a:srgbClr val="1C4587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36" name="Google Shape;136;p1"/>
          <p:cNvSpPr txBox="1"/>
          <p:nvPr/>
        </p:nvSpPr>
        <p:spPr>
          <a:xfrm rot="-5400000">
            <a:off x="-789950" y="1556103"/>
            <a:ext cx="2186100" cy="1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1F2F2"/>
              </a:buClr>
              <a:buSzPts val="1000"/>
              <a:buFont typeface="Avenir"/>
              <a:buNone/>
            </a:pPr>
            <a:r>
              <a:rPr lang="en" sz="90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DÜNYA NÖROLOJİ FEDERASYONU</a:t>
            </a:r>
            <a:endParaRPr sz="400" b="0" i="0" u="none" strike="noStrike" cap="none">
              <a:solidFill>
                <a:srgbClr val="233A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6690049" y="1782147"/>
            <a:ext cx="20542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FFFFFF"/>
              </a:buClr>
              <a:buSzPts val="2600"/>
            </a:pPr>
            <a:r>
              <a:rPr lang="tr-TR" b="1" dirty="0">
                <a:solidFill>
                  <a:srgbClr val="1C4587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tr-TR" b="1" dirty="0" smtClean="0">
                <a:solidFill>
                  <a:srgbClr val="1C4587"/>
                </a:solidFill>
                <a:latin typeface="Avenir"/>
                <a:ea typeface="Avenir"/>
                <a:cs typeface="Avenir"/>
                <a:sym typeface="Avenir"/>
              </a:rPr>
              <a:t>                                                     </a:t>
            </a:r>
            <a:r>
              <a:rPr lang="en" b="1" dirty="0" smtClean="0">
                <a:solidFill>
                  <a:srgbClr val="1C4587"/>
                </a:solidFill>
                <a:latin typeface="Avenir"/>
                <a:ea typeface="Avenir"/>
                <a:cs typeface="Avenir"/>
                <a:sym typeface="Avenir"/>
              </a:rPr>
              <a:t>22 </a:t>
            </a:r>
            <a:r>
              <a:rPr lang="en" b="1" dirty="0">
                <a:solidFill>
                  <a:srgbClr val="1C4587"/>
                </a:solidFill>
                <a:latin typeface="Avenir"/>
                <a:ea typeface="Avenir"/>
                <a:cs typeface="Avenir"/>
                <a:sym typeface="Avenir"/>
              </a:rPr>
              <a:t>Temmuz</a:t>
            </a:r>
            <a:r>
              <a:rPr lang="tr-TR" b="1" dirty="0">
                <a:solidFill>
                  <a:srgbClr val="1C4587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" b="1" dirty="0" smtClean="0">
                <a:solidFill>
                  <a:srgbClr val="1C4587"/>
                </a:solidFill>
                <a:latin typeface="Avenir"/>
                <a:ea typeface="Avenir"/>
                <a:cs typeface="Avenir"/>
                <a:sym typeface="Avenir"/>
              </a:rPr>
              <a:t>2024</a:t>
            </a:r>
            <a:r>
              <a:rPr lang="tr-TR" b="1" dirty="0" smtClean="0">
                <a:solidFill>
                  <a:srgbClr val="1C4587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endParaRPr lang="en" b="1" dirty="0">
              <a:solidFill>
                <a:srgbClr val="1C4587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5" y="3724503"/>
            <a:ext cx="13335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Google Shape;200;p7"/>
          <p:cNvGrpSpPr/>
          <p:nvPr/>
        </p:nvGrpSpPr>
        <p:grpSpPr>
          <a:xfrm>
            <a:off x="520758" y="460034"/>
            <a:ext cx="8102480" cy="4530168"/>
            <a:chOff x="0" y="0"/>
            <a:chExt cx="21606612" cy="12080449"/>
          </a:xfrm>
        </p:grpSpPr>
        <p:sp>
          <p:nvSpPr>
            <p:cNvPr id="201" name="Google Shape;201;p7"/>
            <p:cNvSpPr/>
            <p:nvPr/>
          </p:nvSpPr>
          <p:spPr>
            <a:xfrm>
              <a:off x="912" y="0"/>
              <a:ext cx="21605700" cy="4461000"/>
            </a:xfrm>
            <a:prstGeom prst="roundRect">
              <a:avLst>
                <a:gd name="adj" fmla="val 14157"/>
              </a:avLst>
            </a:prstGeom>
            <a:solidFill>
              <a:srgbClr val="233A64"/>
            </a:solidFill>
            <a:ln>
              <a:noFill/>
            </a:ln>
          </p:spPr>
          <p:txBody>
            <a:bodyPr spcFirstLastPara="1" wrap="square" lIns="26775" tIns="26775" rIns="26775" bIns="267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Helvetica Neue"/>
                <a:buNone/>
              </a:pPr>
              <a:endParaRPr sz="11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0" y="2847349"/>
              <a:ext cx="21603300" cy="9233100"/>
            </a:xfrm>
            <a:prstGeom prst="roundRect">
              <a:avLst>
                <a:gd name="adj" fmla="val 6172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26775" tIns="26775" rIns="26775" bIns="267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Helvetica Neue"/>
                <a:buNone/>
              </a:pPr>
              <a:endParaRPr sz="11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03" name="Google Shape;203;p7"/>
            <p:cNvSpPr/>
            <p:nvPr/>
          </p:nvSpPr>
          <p:spPr>
            <a:xfrm>
              <a:off x="7053" y="2439212"/>
              <a:ext cx="21593400" cy="1269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26775" tIns="26775" rIns="26775" bIns="267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Helvetica Neue"/>
                <a:buNone/>
              </a:pPr>
              <a:endParaRPr sz="11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204" name="Google Shape;204;p7"/>
          <p:cNvSpPr txBox="1"/>
          <p:nvPr/>
        </p:nvSpPr>
        <p:spPr>
          <a:xfrm>
            <a:off x="830954" y="725325"/>
            <a:ext cx="6270000" cy="4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F2F2"/>
              </a:buClr>
              <a:buSzPts val="2600"/>
              <a:buFont typeface="Helvetica Neue"/>
              <a:buNone/>
            </a:pPr>
            <a:r>
              <a:rPr lang="tr-TR" sz="2600" b="1" dirty="0" smtClean="0">
                <a:solidFill>
                  <a:srgbClr val="FF0000"/>
                </a:solidFill>
                <a:latin typeface="Avenir"/>
                <a:ea typeface="Avenir"/>
                <a:cs typeface="Avenir"/>
                <a:sym typeface="Avenir"/>
              </a:rPr>
              <a:t>Niçin </a:t>
            </a:r>
            <a:r>
              <a:rPr lang="en" sz="2600" b="1" dirty="0" smtClean="0">
                <a:solidFill>
                  <a:srgbClr val="FF0000"/>
                </a:solidFill>
                <a:latin typeface="Avenir"/>
                <a:ea typeface="Avenir"/>
                <a:cs typeface="Avenir"/>
                <a:sym typeface="Avenir"/>
              </a:rPr>
              <a:t> Koru</a:t>
            </a:r>
            <a:r>
              <a:rPr lang="tr-TR" sz="2600" b="1" dirty="0" smtClean="0">
                <a:solidFill>
                  <a:srgbClr val="FF0000"/>
                </a:solidFill>
                <a:latin typeface="Avenir"/>
                <a:ea typeface="Avenir"/>
                <a:cs typeface="Avenir"/>
                <a:sym typeface="Avenir"/>
              </a:rPr>
              <a:t>n</a:t>
            </a:r>
            <a:r>
              <a:rPr lang="en" sz="2600" b="1" dirty="0" smtClean="0">
                <a:solidFill>
                  <a:srgbClr val="FF0000"/>
                </a:solidFill>
                <a:latin typeface="Avenir"/>
                <a:ea typeface="Avenir"/>
                <a:cs typeface="Avenir"/>
                <a:sym typeface="Avenir"/>
              </a:rPr>
              <a:t>ma</a:t>
            </a:r>
            <a:r>
              <a:rPr lang="en" sz="2600" b="1" i="0" u="none" strike="noStrike" cap="none" dirty="0">
                <a:solidFill>
                  <a:srgbClr val="FF0000"/>
                </a:solidFill>
                <a:latin typeface="Avenir"/>
                <a:ea typeface="Avenir"/>
                <a:cs typeface="Avenir"/>
                <a:sym typeface="Avenir"/>
              </a:rPr>
              <a:t>?</a:t>
            </a:r>
            <a:endParaRPr sz="500" b="1" i="0" u="none" strike="noStrike" cap="none" dirty="0">
              <a:solidFill>
                <a:srgbClr val="FF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05" name="Google Shape;205;p7"/>
          <p:cNvSpPr txBox="1"/>
          <p:nvPr/>
        </p:nvSpPr>
        <p:spPr>
          <a:xfrm>
            <a:off x="954150" y="1550200"/>
            <a:ext cx="7235700" cy="3378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spAutoFit/>
          </a:bodyPr>
          <a:lstStyle/>
          <a:p>
            <a:pPr marL="457200" marR="0" lvl="0" indent="-298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3A64"/>
              </a:buClr>
              <a:buSzPts val="1100"/>
              <a:buFont typeface="Avenir"/>
              <a:buChar char="●"/>
            </a:pPr>
            <a:r>
              <a:rPr lang="en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Sigara </a:t>
            </a:r>
            <a:r>
              <a:rPr lang="en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kullanımı; inme, Alzheimer hastalığı ve multipl skleroz için bir risk faktörü olarak belirlenmiştir</a:t>
            </a:r>
            <a:r>
              <a:rPr lang="en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.</a:t>
            </a:r>
            <a:endParaRPr lang="tr-TR" dirty="0" smtClean="0">
              <a:solidFill>
                <a:srgbClr val="233A6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158750"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3A64"/>
              </a:buClr>
              <a:buSzPts val="1100"/>
            </a:pPr>
            <a:endParaRPr lang="tr-TR" dirty="0">
              <a:solidFill>
                <a:srgbClr val="233A6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-298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3A64"/>
              </a:buClr>
              <a:buSzPts val="1100"/>
              <a:buFont typeface="Avenir"/>
              <a:buChar char="●"/>
            </a:pPr>
            <a:r>
              <a:rPr lang="en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Ancak, işitme kaybı ile Alzheimer hastalığı arasındaki ilişki veya pestisit maruziyeti ile Parkinson hastalığı arasındaki ilişki gibi bazı belirlenmiş risk-sonuç ilişkileri bu analizde yer almamaktadır</a:t>
            </a:r>
            <a:r>
              <a:rPr lang="en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.</a:t>
            </a:r>
            <a:endParaRPr lang="tr-TR" dirty="0" smtClean="0">
              <a:solidFill>
                <a:srgbClr val="233A6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158750"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3A64"/>
              </a:buClr>
              <a:buSzPts val="1100"/>
            </a:pPr>
            <a:endParaRPr lang="tr-TR" dirty="0">
              <a:solidFill>
                <a:srgbClr val="233A6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-298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3A64"/>
              </a:buClr>
              <a:buSzPts val="1100"/>
              <a:buFont typeface="Avenir"/>
              <a:buChar char="●"/>
            </a:pPr>
            <a:r>
              <a:rPr lang="en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Bunun yanı sıra, uyku, stres ve sosyal izolasyon gibi psikososyal faktörlerin nörolojik durumların gelişimine katkısı giderek daha fazla kabul edilmektedir</a:t>
            </a:r>
            <a:r>
              <a:rPr lang="en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.</a:t>
            </a:r>
            <a:endParaRPr lang="tr-TR" dirty="0" smtClean="0">
              <a:solidFill>
                <a:srgbClr val="233A6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-298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3A64"/>
              </a:buClr>
              <a:buSzPts val="1100"/>
              <a:buFont typeface="Avenir"/>
              <a:buChar char="●"/>
            </a:pPr>
            <a:endParaRPr lang="tr-TR" sz="1100" dirty="0">
              <a:solidFill>
                <a:srgbClr val="233A6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-298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3A64"/>
              </a:buClr>
              <a:buSzPts val="1100"/>
              <a:buFont typeface="Avenir"/>
              <a:buChar char="●"/>
            </a:pPr>
            <a:endParaRPr lang="tr-TR" sz="1100" dirty="0" smtClean="0">
              <a:solidFill>
                <a:srgbClr val="233A6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-298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3A64"/>
              </a:buClr>
              <a:buSzPts val="1100"/>
              <a:buFont typeface="Avenir"/>
              <a:buChar char="●"/>
            </a:pPr>
            <a:endParaRPr lang="tr-TR" sz="1100" dirty="0">
              <a:solidFill>
                <a:srgbClr val="233A6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-298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3A64"/>
              </a:buClr>
              <a:buSzPts val="1100"/>
              <a:buFont typeface="Avenir"/>
              <a:buChar char="●"/>
            </a:pPr>
            <a:endParaRPr lang="tr-TR" sz="1100" dirty="0" smtClean="0">
              <a:solidFill>
                <a:srgbClr val="233A6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" sz="500" b="0" i="0" u="none" strike="noStrike" cap="none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Lancet </a:t>
            </a:r>
            <a:r>
              <a:rPr lang="en" sz="500" b="0" i="0" u="none" strike="noStrike" cap="none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Neurology. (2024). Global, regional, and national burden of disorders affecting the nervous system, 1990–2021: a systematic analysis for the Global Burden of Disease Study 2021. The Lancet Neurology, 23(4), 344-381. </a:t>
            </a:r>
            <a:r>
              <a:rPr lang="en" sz="500" b="0" i="0" u="sng" strike="noStrike" cap="none" dirty="0">
                <a:solidFill>
                  <a:schemeClr val="hlink"/>
                </a:solidFill>
                <a:latin typeface="Avenir"/>
                <a:ea typeface="Avenir"/>
                <a:cs typeface="Avenir"/>
                <a:sym typeface="Avenir"/>
                <a:hlinkClick r:id="rId3"/>
              </a:rPr>
              <a:t>https://www.thelancet.com/journals/laneur/article/PIIS1474-4422(24)00038-3/fulltext</a:t>
            </a:r>
            <a:r>
              <a:rPr lang="en" sz="500" b="0" i="0" u="none" strike="noStrike" cap="none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. Published March 14, 2024.</a:t>
            </a:r>
            <a:endParaRPr sz="500" b="0" i="0" u="none" strike="noStrike" cap="none" dirty="0">
              <a:solidFill>
                <a:srgbClr val="233A64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839141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" name="Google Shape;210;p8"/>
          <p:cNvGrpSpPr/>
          <p:nvPr/>
        </p:nvGrpSpPr>
        <p:grpSpPr>
          <a:xfrm>
            <a:off x="520758" y="460034"/>
            <a:ext cx="8102480" cy="4530168"/>
            <a:chOff x="0" y="0"/>
            <a:chExt cx="21606612" cy="12080449"/>
          </a:xfrm>
        </p:grpSpPr>
        <p:sp>
          <p:nvSpPr>
            <p:cNvPr id="211" name="Google Shape;211;p8"/>
            <p:cNvSpPr/>
            <p:nvPr/>
          </p:nvSpPr>
          <p:spPr>
            <a:xfrm>
              <a:off x="912" y="0"/>
              <a:ext cx="21605700" cy="4461000"/>
            </a:xfrm>
            <a:prstGeom prst="roundRect">
              <a:avLst>
                <a:gd name="adj" fmla="val 14157"/>
              </a:avLst>
            </a:prstGeom>
            <a:solidFill>
              <a:srgbClr val="233A64"/>
            </a:solidFill>
            <a:ln>
              <a:noFill/>
            </a:ln>
          </p:spPr>
          <p:txBody>
            <a:bodyPr spcFirstLastPara="1" wrap="square" lIns="26775" tIns="26775" rIns="26775" bIns="267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Helvetica Neue"/>
                <a:buNone/>
              </a:pPr>
              <a:endParaRPr sz="11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0" y="2847349"/>
              <a:ext cx="21603300" cy="9233100"/>
            </a:xfrm>
            <a:prstGeom prst="roundRect">
              <a:avLst>
                <a:gd name="adj" fmla="val 6172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26775" tIns="26775" rIns="26775" bIns="267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Helvetica Neue"/>
                <a:buNone/>
              </a:pPr>
              <a:endParaRPr sz="11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7053" y="2439212"/>
              <a:ext cx="21593400" cy="1269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26775" tIns="26775" rIns="26775" bIns="267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Helvetica Neue"/>
                <a:buNone/>
              </a:pPr>
              <a:endParaRPr sz="11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214" name="Google Shape;214;p8"/>
          <p:cNvSpPr txBox="1"/>
          <p:nvPr/>
        </p:nvSpPr>
        <p:spPr>
          <a:xfrm>
            <a:off x="830952" y="725325"/>
            <a:ext cx="5717400" cy="4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F2F2"/>
              </a:buClr>
              <a:buSzPts val="2600"/>
              <a:buFont typeface="Helvetica Neue"/>
              <a:buNone/>
            </a:pPr>
            <a:r>
              <a:rPr lang="tr-TR" sz="2600" b="1" i="0" u="none" strike="noStrike" cap="none" dirty="0" smtClean="0">
                <a:solidFill>
                  <a:srgbClr val="FF0000"/>
                </a:solidFill>
                <a:latin typeface="Avenir"/>
                <a:ea typeface="Avenir"/>
                <a:cs typeface="Avenir"/>
                <a:sym typeface="Avenir"/>
              </a:rPr>
              <a:t>Anahtar Mesajlar</a:t>
            </a:r>
            <a:endParaRPr sz="500" b="1" i="0" u="none" strike="noStrike" cap="none" dirty="0">
              <a:solidFill>
                <a:srgbClr val="FF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15" name="Google Shape;215;p8"/>
          <p:cNvSpPr txBox="1"/>
          <p:nvPr/>
        </p:nvSpPr>
        <p:spPr>
          <a:xfrm>
            <a:off x="906450" y="1791500"/>
            <a:ext cx="7331100" cy="2454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spAutoFit/>
          </a:bodyPr>
          <a:lstStyle/>
          <a:p>
            <a:pPr marL="14605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A64"/>
              </a:buClr>
              <a:buSzPts val="1300"/>
            </a:pPr>
            <a:r>
              <a:rPr lang="tr-TR" sz="1300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* </a:t>
            </a:r>
            <a:r>
              <a:rPr lang="en" sz="1300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Nörolojik </a:t>
            </a:r>
            <a:r>
              <a:rPr lang="en" sz="1300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hastalıklar, erken tanı ve etkili yönetim ile </a:t>
            </a:r>
            <a:r>
              <a:rPr lang="en" sz="1300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önlenebilir</a:t>
            </a:r>
            <a:endParaRPr lang="tr-TR" sz="1300" dirty="0" smtClean="0">
              <a:solidFill>
                <a:srgbClr val="233A6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14605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A64"/>
              </a:buClr>
              <a:buSzPts val="1300"/>
            </a:pPr>
            <a:endParaRPr sz="1300" dirty="0">
              <a:solidFill>
                <a:srgbClr val="233A6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14605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A64"/>
              </a:buClr>
              <a:buSzPts val="1300"/>
            </a:pPr>
            <a:r>
              <a:rPr lang="tr-TR" sz="1300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* B</a:t>
            </a:r>
            <a:r>
              <a:rPr lang="en" sz="1300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eyin </a:t>
            </a:r>
            <a:r>
              <a:rPr lang="en" sz="1300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sağlığının korunması için küresel eğitim elzemdir</a:t>
            </a:r>
            <a:r>
              <a:rPr lang="en" sz="1300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.</a:t>
            </a:r>
            <a:endParaRPr lang="tr-TR" sz="1300" dirty="0" smtClean="0">
              <a:solidFill>
                <a:srgbClr val="233A6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A64"/>
              </a:buClr>
              <a:buSzPts val="1300"/>
              <a:buFont typeface="Avenir"/>
              <a:buAutoNum type="arabicPeriod"/>
            </a:pPr>
            <a:endParaRPr sz="1300" dirty="0">
              <a:solidFill>
                <a:srgbClr val="233A6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146050" lvl="0" algn="l" rtl="0">
              <a:spcBef>
                <a:spcPts val="0"/>
              </a:spcBef>
              <a:spcAft>
                <a:spcPts val="0"/>
              </a:spcAft>
              <a:buClr>
                <a:srgbClr val="233A64"/>
              </a:buClr>
              <a:buSzPts val="1300"/>
            </a:pPr>
            <a:r>
              <a:rPr lang="tr-TR" sz="1300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* </a:t>
            </a:r>
            <a:r>
              <a:rPr lang="en" sz="1300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Sosyoekonomik </a:t>
            </a:r>
            <a:r>
              <a:rPr lang="en" sz="1300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durum veya coğrafi konum, önlemeye engel olmamalıdır</a:t>
            </a:r>
            <a:r>
              <a:rPr lang="en" sz="1300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.</a:t>
            </a:r>
            <a:endParaRPr lang="tr-TR" sz="1300" dirty="0" smtClean="0">
              <a:solidFill>
                <a:srgbClr val="233A6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146050" lvl="0" algn="l" rtl="0">
              <a:spcBef>
                <a:spcPts val="0"/>
              </a:spcBef>
              <a:spcAft>
                <a:spcPts val="0"/>
              </a:spcAft>
              <a:buClr>
                <a:srgbClr val="233A64"/>
              </a:buClr>
              <a:buSzPts val="1300"/>
            </a:pPr>
            <a:endParaRPr sz="1300" dirty="0">
              <a:solidFill>
                <a:srgbClr val="233A6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146050" lvl="0" algn="l" rtl="0">
              <a:spcBef>
                <a:spcPts val="0"/>
              </a:spcBef>
              <a:spcAft>
                <a:spcPts val="0"/>
              </a:spcAft>
              <a:buClr>
                <a:srgbClr val="233A64"/>
              </a:buClr>
              <a:buSzPts val="1300"/>
            </a:pPr>
            <a:r>
              <a:rPr lang="tr-TR" sz="1300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* </a:t>
            </a:r>
            <a:r>
              <a:rPr lang="en" sz="1300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Sağlık </a:t>
            </a:r>
            <a:r>
              <a:rPr lang="en" sz="1300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çalışanları, araştırmacılar ve politika üreticiler, küresel nörolojik ihtiyaçların karşılanmasında kilit roller oynamaktadır. </a:t>
            </a:r>
            <a:endParaRPr lang="tr-TR" sz="1300" dirty="0" smtClean="0">
              <a:solidFill>
                <a:srgbClr val="233A6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146050" lvl="0" algn="l" rtl="0">
              <a:spcBef>
                <a:spcPts val="0"/>
              </a:spcBef>
              <a:spcAft>
                <a:spcPts val="0"/>
              </a:spcAft>
              <a:buClr>
                <a:srgbClr val="233A64"/>
              </a:buClr>
              <a:buSzPts val="1300"/>
            </a:pPr>
            <a:endParaRPr sz="1300" dirty="0">
              <a:solidFill>
                <a:srgbClr val="233A6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146050" lvl="0" algn="l" rtl="0">
              <a:spcBef>
                <a:spcPts val="0"/>
              </a:spcBef>
              <a:spcAft>
                <a:spcPts val="0"/>
              </a:spcAft>
              <a:buClr>
                <a:srgbClr val="233A64"/>
              </a:buClr>
              <a:buSzPts val="1300"/>
            </a:pPr>
            <a:r>
              <a:rPr lang="tr-TR" sz="1300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* </a:t>
            </a:r>
            <a:r>
              <a:rPr lang="en" sz="1300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Beyin </a:t>
            </a:r>
            <a:r>
              <a:rPr lang="en" sz="1300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sağlığını temel bir insan hakkı olarak tanımlamak, misyonumuzun merkezinde yer almaktadır.</a:t>
            </a:r>
            <a:endParaRPr sz="1300" dirty="0">
              <a:solidFill>
                <a:srgbClr val="233A6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rgbClr val="233A64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696392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891" y="366637"/>
            <a:ext cx="5715000" cy="4426323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2119744" y="768928"/>
            <a:ext cx="4135582" cy="1028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tr-TR" sz="3000" dirty="0">
                <a:solidFill>
                  <a:srgbClr val="FF0000"/>
                </a:solidFill>
              </a:rPr>
              <a:t>Önlem Almak Beyin Sağlığının Anahtarıdır</a:t>
            </a:r>
          </a:p>
        </p:txBody>
      </p:sp>
      <p:sp>
        <p:nvSpPr>
          <p:cNvPr id="4" name="Dikdörtgen 3"/>
          <p:cNvSpPr/>
          <p:nvPr/>
        </p:nvSpPr>
        <p:spPr>
          <a:xfrm>
            <a:off x="2119744" y="1891145"/>
            <a:ext cx="4197929" cy="1402773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tr-TR" sz="2000" dirty="0">
                <a:solidFill>
                  <a:srgbClr val="002060"/>
                </a:solidFill>
              </a:rPr>
              <a:t>#Dünya Beyin Günü 2024’te#’</a:t>
            </a:r>
          </a:p>
          <a:p>
            <a:r>
              <a:rPr lang="tr-TR" sz="2000" dirty="0">
                <a:solidFill>
                  <a:srgbClr val="002060"/>
                </a:solidFill>
              </a:rPr>
              <a:t>Bilişsel gerilemeyi önlemek ve optimal beyin sağlığını geliştirmek için temel ipuçlarını keşfedin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117" y="3184586"/>
            <a:ext cx="1542693" cy="136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07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719" y="229343"/>
            <a:ext cx="6016336" cy="4727120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2119745" y="716973"/>
            <a:ext cx="3803073" cy="4987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tr-TR" sz="3000" dirty="0">
                <a:solidFill>
                  <a:srgbClr val="002060"/>
                </a:solidFill>
              </a:rPr>
              <a:t>Düzenli Egzersiz </a:t>
            </a:r>
          </a:p>
        </p:txBody>
      </p:sp>
      <p:sp>
        <p:nvSpPr>
          <p:cNvPr id="4" name="Dikdörtgen 3"/>
          <p:cNvSpPr/>
          <p:nvPr/>
        </p:nvSpPr>
        <p:spPr>
          <a:xfrm>
            <a:off x="2119745" y="1338673"/>
            <a:ext cx="3803073" cy="13213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tr-TR" sz="1800" dirty="0">
              <a:solidFill>
                <a:srgbClr val="FF0000"/>
              </a:solidFill>
              <a:latin typeface="inherit"/>
            </a:endParaRPr>
          </a:p>
          <a:p>
            <a:endParaRPr lang="tr-TR" sz="2000" dirty="0">
              <a:solidFill>
                <a:srgbClr val="002060"/>
              </a:solidFill>
              <a:latin typeface="inherit"/>
            </a:endParaRPr>
          </a:p>
          <a:p>
            <a:r>
              <a:rPr lang="tr-TR" sz="2000" dirty="0">
                <a:solidFill>
                  <a:srgbClr val="002060"/>
                </a:solidFill>
                <a:latin typeface="inherit"/>
              </a:rPr>
              <a:t>Fiziksel aktivite beyne giden kan akışını artırır, yeni beyin hücrelerinin büyümesini teşvik eder ve bilişsel işlevi geliştirir.</a:t>
            </a:r>
            <a:r>
              <a:rPr lang="tr-TR" sz="2000" dirty="0">
                <a:solidFill>
                  <a:srgbClr val="002060"/>
                </a:solidFill>
              </a:rPr>
              <a:t> </a:t>
            </a:r>
            <a:endParaRPr lang="tr-TR" sz="20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lvl="0"/>
            <a:endParaRPr lang="tr-TR" sz="2000" dirty="0">
              <a:solidFill>
                <a:srgbClr val="002060"/>
              </a:solidFill>
              <a:latin typeface="inherit"/>
            </a:endParaRPr>
          </a:p>
          <a:p>
            <a:endParaRPr lang="tr-TR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4955"/>
            <a:ext cx="9395208" cy="18900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3093" rIns="0" bIns="-13093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tr-TR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7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291" y="157269"/>
            <a:ext cx="5891645" cy="4625038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1932709" y="675409"/>
            <a:ext cx="3990110" cy="5195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tr-TR" sz="3000" dirty="0">
                <a:solidFill>
                  <a:srgbClr val="FF0000"/>
                </a:solidFill>
              </a:rPr>
              <a:t>Uykuya Öncelik Verin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76949"/>
            <a:ext cx="65" cy="18900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3093" rIns="0" bIns="-13093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tr-TR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1932709" y="1309255"/>
            <a:ext cx="3958937" cy="16937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tr-TR" dirty="0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036618" y="1399894"/>
            <a:ext cx="3751118" cy="151244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3093" rIns="0" bIns="-13093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tr-TR" sz="2000" dirty="0">
                <a:solidFill>
                  <a:srgbClr val="002060"/>
                </a:solidFill>
                <a:latin typeface="inherit"/>
              </a:rPr>
              <a:t>Hafızanın güçlendirilmesi, bilgi işlemesi ve beyindeki toksinlerin atılmasını desteklemek için her gece 7-9 saat kaliteli uyumayı hedefleyin</a:t>
            </a:r>
            <a:r>
              <a:rPr lang="tr-TR" sz="1600" dirty="0">
                <a:solidFill>
                  <a:srgbClr val="002060"/>
                </a:solidFill>
                <a:latin typeface="inherit"/>
              </a:rPr>
              <a:t>.</a:t>
            </a:r>
            <a:r>
              <a:rPr lang="tr-TR" sz="800" dirty="0">
                <a:solidFill>
                  <a:srgbClr val="002060"/>
                </a:solidFill>
              </a:rPr>
              <a:t> </a:t>
            </a:r>
            <a:endParaRPr lang="tr-TR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77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764" y="274179"/>
            <a:ext cx="5631873" cy="4415900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2036619" y="696191"/>
            <a:ext cx="4171631" cy="5507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tr-TR" sz="3000" dirty="0">
                <a:solidFill>
                  <a:srgbClr val="FF0000"/>
                </a:solidFill>
              </a:rPr>
              <a:t>Dengeli Beslenin </a:t>
            </a:r>
          </a:p>
        </p:txBody>
      </p:sp>
      <p:sp>
        <p:nvSpPr>
          <p:cNvPr id="4" name="Dikdörtgen 3"/>
          <p:cNvSpPr/>
          <p:nvPr/>
        </p:nvSpPr>
        <p:spPr>
          <a:xfrm>
            <a:off x="2036619" y="1371600"/>
            <a:ext cx="4031672" cy="12780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tr-TR" sz="2000" dirty="0">
                <a:solidFill>
                  <a:srgbClr val="002060"/>
                </a:solidFill>
              </a:rPr>
              <a:t>Optimum bilişsel işlev için beyninizi çeşitli meyveler, sebzeler, tam tahıllar, proteinler ve sağlıklı yağlarla besleyin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2497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374" y="265003"/>
            <a:ext cx="5777345" cy="4531985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1995054" y="665018"/>
            <a:ext cx="4769639" cy="613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tr-TR" sz="3000" dirty="0">
                <a:solidFill>
                  <a:srgbClr val="FF0000"/>
                </a:solidFill>
              </a:rPr>
              <a:t>Zihinsel Olarak Aktif Kalın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1995056" y="1402775"/>
            <a:ext cx="3855237" cy="1608133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tr-TR" sz="2000" dirty="0"/>
              <a:t>Zihninizi aktif tutmak için </a:t>
            </a:r>
            <a:r>
              <a:rPr lang="tr-TR" sz="2000" dirty="0" err="1"/>
              <a:t>puzzle</a:t>
            </a:r>
            <a:r>
              <a:rPr lang="tr-TR" sz="2000" dirty="0"/>
              <a:t> yapın, bulmaca çözün, yeni beceriler öğrenerek veya yaratıcı etkinliklere katılarak beyninize meydan okuyun.</a:t>
            </a:r>
          </a:p>
        </p:txBody>
      </p:sp>
    </p:spTree>
    <p:extLst>
      <p:ext uri="{BB962C8B-B14F-4D97-AF65-F5344CB8AC3E}">
        <p14:creationId xmlns:p14="http://schemas.microsoft.com/office/powerpoint/2010/main" val="260413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674" y="356646"/>
            <a:ext cx="5663045" cy="4438353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1995055" y="727364"/>
            <a:ext cx="3917372" cy="6026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tr-TR" sz="3000" dirty="0">
                <a:solidFill>
                  <a:srgbClr val="FF0000"/>
                </a:solidFill>
              </a:rPr>
              <a:t>Stresten Uzak Durun</a:t>
            </a:r>
          </a:p>
        </p:txBody>
      </p:sp>
      <p:sp>
        <p:nvSpPr>
          <p:cNvPr id="4" name="Dikdörtgen 3"/>
          <p:cNvSpPr/>
          <p:nvPr/>
        </p:nvSpPr>
        <p:spPr>
          <a:xfrm>
            <a:off x="1995055" y="1433945"/>
            <a:ext cx="3917372" cy="16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tr-TR" dirty="0" smtClean="0"/>
              <a:t>Beyin sağlığını olumsuz yönde etkileyebilecek stresi azaltmak için derin nefes alma, meditasyon veya yoga gibi rahatlama tekniklerini uygulayın.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1984664" y="1381989"/>
            <a:ext cx="4091144" cy="162736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tr-TR" sz="2000" dirty="0">
                <a:solidFill>
                  <a:srgbClr val="002060"/>
                </a:solidFill>
              </a:rPr>
              <a:t>Beyin sağlığını olumsuz yönde </a:t>
            </a:r>
          </a:p>
          <a:p>
            <a:r>
              <a:rPr lang="tr-TR" sz="2000" dirty="0">
                <a:solidFill>
                  <a:srgbClr val="002060"/>
                </a:solidFill>
              </a:rPr>
              <a:t>etkileyebilecek stresi azaltmak için</a:t>
            </a:r>
          </a:p>
          <a:p>
            <a:r>
              <a:rPr lang="tr-TR" sz="2000" dirty="0">
                <a:solidFill>
                  <a:srgbClr val="002060"/>
                </a:solidFill>
              </a:rPr>
              <a:t>derin nefes alma, meditasyon veya yoga gibi rahatlama tekniklerini uygulayın.</a:t>
            </a:r>
          </a:p>
        </p:txBody>
      </p:sp>
    </p:spTree>
    <p:extLst>
      <p:ext uri="{BB962C8B-B14F-4D97-AF65-F5344CB8AC3E}">
        <p14:creationId xmlns:p14="http://schemas.microsoft.com/office/powerpoint/2010/main" val="122719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809" y="217898"/>
            <a:ext cx="5818910" cy="4592883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2015837" y="1340427"/>
            <a:ext cx="4145973" cy="131964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tr-TR" sz="2000" dirty="0">
                <a:solidFill>
                  <a:srgbClr val="002060"/>
                </a:solidFill>
              </a:rPr>
              <a:t>Bilişsel işlevi ve duygusal refahı iyileştirmek için arkadaşlarınız ve ailenizle güçlü sosyal bağları sürdürün</a:t>
            </a:r>
            <a:r>
              <a:rPr lang="tr-TR" sz="2000" dirty="0"/>
              <a:t>.</a:t>
            </a:r>
          </a:p>
        </p:txBody>
      </p:sp>
      <p:sp>
        <p:nvSpPr>
          <p:cNvPr id="4" name="Dikdörtgen 3"/>
          <p:cNvSpPr/>
          <p:nvPr/>
        </p:nvSpPr>
        <p:spPr>
          <a:xfrm>
            <a:off x="2015837" y="727364"/>
            <a:ext cx="4800600" cy="5403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tr-TR" sz="2400" dirty="0">
                <a:solidFill>
                  <a:srgbClr val="FF0000"/>
                </a:solidFill>
              </a:rPr>
              <a:t>Sosyal İlişkilerinizi Güçlü Kılın</a:t>
            </a:r>
          </a:p>
        </p:txBody>
      </p:sp>
    </p:spTree>
    <p:extLst>
      <p:ext uri="{BB962C8B-B14F-4D97-AF65-F5344CB8AC3E}">
        <p14:creationId xmlns:p14="http://schemas.microsoft.com/office/powerpoint/2010/main" val="387693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391" y="306679"/>
            <a:ext cx="5542936" cy="4349543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1974273" y="716974"/>
            <a:ext cx="3990109" cy="6026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tr-TR" sz="3000" dirty="0">
                <a:solidFill>
                  <a:srgbClr val="FF0000"/>
                </a:solidFill>
              </a:rPr>
              <a:t>Başınızı Koruyun</a:t>
            </a:r>
          </a:p>
        </p:txBody>
      </p:sp>
      <p:sp>
        <p:nvSpPr>
          <p:cNvPr id="4" name="Dikdörtgen 3"/>
          <p:cNvSpPr/>
          <p:nvPr/>
        </p:nvSpPr>
        <p:spPr>
          <a:xfrm>
            <a:off x="1974273" y="1413163"/>
            <a:ext cx="3990109" cy="14606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tr-TR" sz="2000" dirty="0">
                <a:solidFill>
                  <a:srgbClr val="002060"/>
                </a:solidFill>
              </a:rPr>
              <a:t>Spor yaparken kask takın, araçlarda emniyet kemeri kullanın, düşme ve kafa yaralanmalarını önlemek için gerekli tedbirleri alın.</a:t>
            </a:r>
          </a:p>
        </p:txBody>
      </p:sp>
    </p:spTree>
    <p:extLst>
      <p:ext uri="{BB962C8B-B14F-4D97-AF65-F5344CB8AC3E}">
        <p14:creationId xmlns:p14="http://schemas.microsoft.com/office/powerpoint/2010/main" val="28509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2"/>
          <p:cNvGrpSpPr/>
          <p:nvPr/>
        </p:nvGrpSpPr>
        <p:grpSpPr>
          <a:xfrm>
            <a:off x="520758" y="460034"/>
            <a:ext cx="8102480" cy="4530168"/>
            <a:chOff x="0" y="0"/>
            <a:chExt cx="21606612" cy="12080449"/>
          </a:xfrm>
        </p:grpSpPr>
        <p:sp>
          <p:nvSpPr>
            <p:cNvPr id="142" name="Google Shape;142;p2"/>
            <p:cNvSpPr/>
            <p:nvPr/>
          </p:nvSpPr>
          <p:spPr>
            <a:xfrm>
              <a:off x="912" y="0"/>
              <a:ext cx="21605700" cy="4461000"/>
            </a:xfrm>
            <a:prstGeom prst="roundRect">
              <a:avLst>
                <a:gd name="adj" fmla="val 14157"/>
              </a:avLst>
            </a:prstGeom>
            <a:solidFill>
              <a:srgbClr val="233A64"/>
            </a:solidFill>
            <a:ln>
              <a:noFill/>
            </a:ln>
          </p:spPr>
          <p:txBody>
            <a:bodyPr spcFirstLastPara="1" wrap="square" lIns="26775" tIns="26775" rIns="26775" bIns="267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Helvetica Neue"/>
                <a:buNone/>
              </a:pPr>
              <a:endParaRPr sz="11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0" y="2847349"/>
              <a:ext cx="21603300" cy="9233100"/>
            </a:xfrm>
            <a:prstGeom prst="roundRect">
              <a:avLst>
                <a:gd name="adj" fmla="val 6172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26775" tIns="26775" rIns="26775" bIns="267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Helvetica Neue"/>
                <a:buNone/>
              </a:pPr>
              <a:endParaRPr sz="11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7053" y="2439212"/>
              <a:ext cx="21593400" cy="1269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26775" tIns="26775" rIns="26775" bIns="267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Helvetica Neue"/>
                <a:buNone/>
              </a:pPr>
              <a:endParaRPr sz="11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45" name="Google Shape;145;p2"/>
          <p:cNvSpPr txBox="1"/>
          <p:nvPr/>
        </p:nvSpPr>
        <p:spPr>
          <a:xfrm>
            <a:off x="830940" y="725318"/>
            <a:ext cx="4584300" cy="4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F2F2"/>
              </a:buClr>
              <a:buSzPts val="2600"/>
              <a:buFont typeface="Helvetica Neue"/>
              <a:buNone/>
            </a:pPr>
            <a:r>
              <a:rPr lang="en" sz="2600" b="1" dirty="0" smtClean="0">
                <a:solidFill>
                  <a:srgbClr val="FF0000"/>
                </a:solidFill>
                <a:latin typeface="Avenir"/>
                <a:ea typeface="Avenir"/>
                <a:cs typeface="Avenir"/>
                <a:sym typeface="Avenir"/>
              </a:rPr>
              <a:t>Kampanya</a:t>
            </a:r>
            <a:r>
              <a:rPr lang="tr-TR" sz="2600" b="1" dirty="0" err="1" smtClean="0">
                <a:solidFill>
                  <a:srgbClr val="FF0000"/>
                </a:solidFill>
                <a:latin typeface="Avenir"/>
                <a:ea typeface="Avenir"/>
                <a:cs typeface="Avenir"/>
                <a:sym typeface="Avenir"/>
              </a:rPr>
              <a:t>nın</a:t>
            </a:r>
            <a:r>
              <a:rPr lang="tr-TR" sz="2600" b="1" dirty="0" smtClean="0">
                <a:solidFill>
                  <a:srgbClr val="FF0000"/>
                </a:solidFill>
                <a:latin typeface="Avenir"/>
                <a:ea typeface="Avenir"/>
                <a:cs typeface="Avenir"/>
                <a:sym typeface="Avenir"/>
              </a:rPr>
              <a:t> Ana </a:t>
            </a:r>
            <a:r>
              <a:rPr lang="en" sz="2600" b="1" dirty="0" smtClean="0">
                <a:solidFill>
                  <a:srgbClr val="FF0000"/>
                </a:solidFill>
                <a:latin typeface="Avenir"/>
                <a:ea typeface="Avenir"/>
                <a:cs typeface="Avenir"/>
                <a:sym typeface="Avenir"/>
              </a:rPr>
              <a:t>Mesajı</a:t>
            </a:r>
            <a:endParaRPr sz="500" b="1" i="0" u="none" strike="noStrike" cap="none" dirty="0">
              <a:solidFill>
                <a:srgbClr val="FF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46" name="Google Shape;146;p2"/>
          <p:cNvSpPr txBox="1"/>
          <p:nvPr/>
        </p:nvSpPr>
        <p:spPr>
          <a:xfrm>
            <a:off x="873450" y="1625050"/>
            <a:ext cx="7397100" cy="3101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Dünya Beyin Günü 2024 (DBG 2024), </a:t>
            </a:r>
            <a:r>
              <a:rPr lang="en" sz="1200" b="1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Beyin Sağlığı ve </a:t>
            </a:r>
            <a:r>
              <a:rPr lang="tr-TR" sz="1200" b="1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Korunma</a:t>
            </a:r>
            <a:r>
              <a:rPr lang="en" sz="1200" b="1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" sz="1200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temasıyla düzenlenmektedir. </a:t>
            </a:r>
            <a:endParaRPr lang="tr-TR" sz="1200" dirty="0" smtClean="0">
              <a:solidFill>
                <a:srgbClr val="233A64"/>
              </a:solidFill>
              <a:latin typeface="Avenir"/>
              <a:ea typeface="Avenir"/>
              <a:cs typeface="Avenir"/>
              <a:sym typeface="Avenir"/>
            </a:endParaRPr>
          </a:p>
          <a:p>
            <a:pPr lvl="0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ts val="1100"/>
            </a:pPr>
            <a:r>
              <a:rPr lang="en" sz="1200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Dünya </a:t>
            </a:r>
            <a:r>
              <a:rPr lang="en" sz="1200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Nöroloji Federasyonu </a:t>
            </a:r>
            <a:r>
              <a:rPr lang="en" sz="1200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(</a:t>
            </a:r>
            <a:r>
              <a:rPr lang="tr-TR" sz="1200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WN</a:t>
            </a:r>
            <a:r>
              <a:rPr lang="en" sz="1200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F</a:t>
            </a:r>
            <a:r>
              <a:rPr lang="en" sz="1200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), </a:t>
            </a:r>
            <a:r>
              <a:rPr lang="tr-TR" sz="1200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b</a:t>
            </a:r>
            <a:r>
              <a:rPr lang="en" sz="1200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eyin </a:t>
            </a:r>
            <a:r>
              <a:rPr lang="en" sz="1200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sağlığının ve önleyici tedbirlerin önemini savunmak</a:t>
            </a:r>
            <a:r>
              <a:rPr lang="tr-TR" sz="1200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 amacıyla </a:t>
            </a:r>
            <a:r>
              <a:rPr lang="en" sz="1200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altı </a:t>
            </a:r>
            <a:r>
              <a:rPr lang="tr-TR" sz="1200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WNF</a:t>
            </a:r>
            <a:r>
              <a:rPr lang="en" sz="1200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 Bölgesi işbirliğiyle</a:t>
            </a:r>
            <a:r>
              <a:rPr lang="tr-TR" sz="1200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" sz="1200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bu </a:t>
            </a:r>
            <a:r>
              <a:rPr lang="en" sz="1200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önemli </a:t>
            </a:r>
            <a:r>
              <a:rPr lang="en" sz="1200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girişim</a:t>
            </a:r>
            <a:r>
              <a:rPr lang="tr-TR" sz="1200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e</a:t>
            </a:r>
            <a:r>
              <a:rPr lang="en" sz="1200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tr-TR" sz="1200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öncülük etmektedir</a:t>
            </a:r>
          </a:p>
          <a:p>
            <a:pPr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ts val="1100"/>
            </a:pPr>
            <a:r>
              <a:rPr lang="tr-TR" sz="1200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WNF</a:t>
            </a:r>
            <a:r>
              <a:rPr lang="en" sz="1200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, </a:t>
            </a:r>
            <a:r>
              <a:rPr lang="en" sz="1200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epilepsi ve diğer nörolojik bozukluklar üzerine Intersektörel Küresel Eylem Planı'nın (IGAP) uygulanmasını vurgulayacak olan Dünya Sağlık Örgütü (DSÖ) Beyin Sağlığı Birimi temsilcilerini </a:t>
            </a:r>
            <a:r>
              <a:rPr lang="tr-TR" sz="1200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«Dünya Beyin Günü </a:t>
            </a:r>
            <a:r>
              <a:rPr lang="en" sz="1200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2024</a:t>
            </a:r>
            <a:r>
              <a:rPr lang="tr-TR" sz="1200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»</a:t>
            </a:r>
            <a:r>
              <a:rPr lang="en" sz="1200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'ün </a:t>
            </a:r>
            <a:r>
              <a:rPr lang="en" sz="1200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Onur Konukları olarak ağırlamaktan mutluluk duymaktadır</a:t>
            </a:r>
            <a:r>
              <a:rPr lang="en" sz="1200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.</a:t>
            </a:r>
            <a:r>
              <a:rPr lang="en-US" sz="1200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endParaRPr lang="tr-TR" sz="1200" dirty="0" smtClean="0">
              <a:solidFill>
                <a:srgbClr val="233A64"/>
              </a:solidFill>
              <a:latin typeface="Avenir"/>
              <a:ea typeface="Avenir"/>
              <a:cs typeface="Avenir"/>
              <a:sym typeface="Avenir"/>
            </a:endParaRPr>
          </a:p>
          <a:p>
            <a:pPr lvl="0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ts val="1100"/>
            </a:pPr>
            <a:r>
              <a:rPr lang="en" sz="1200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DSÖ'nün işlevsel tanımına göre, </a:t>
            </a:r>
            <a:r>
              <a:rPr lang="en" sz="1200" b="1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koru</a:t>
            </a:r>
            <a:r>
              <a:rPr lang="tr-TR" sz="1200" b="1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n</a:t>
            </a:r>
            <a:r>
              <a:rPr lang="en" sz="1200" b="1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ma, hastalığın önlenmesi ve sağlığın desteklenmesini kapsar.</a:t>
            </a:r>
            <a:endParaRPr lang="tr-TR" sz="1200" b="1" dirty="0">
              <a:solidFill>
                <a:srgbClr val="233A64"/>
              </a:solidFill>
              <a:latin typeface="Avenir"/>
              <a:ea typeface="Avenir"/>
              <a:cs typeface="Avenir"/>
              <a:sym typeface="Avenir"/>
            </a:endParaRPr>
          </a:p>
          <a:p>
            <a:pPr lvl="0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ts val="1100"/>
            </a:pPr>
            <a:r>
              <a:rPr lang="en" sz="1200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Hastalık </a:t>
            </a:r>
            <a:r>
              <a:rPr lang="en" sz="1200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önleme, hem toplum düzeyinde hem de bireysel düzeyde spesifik müdahaleleri içerir; hastalıkların ve ilişkili risk faktörlerinin etkisini azaltmak için birincil ve ikincil koruma yaklaşımlarını ele alır.</a:t>
            </a:r>
            <a:endParaRPr lang="tr-TR" sz="1200" dirty="0">
              <a:solidFill>
                <a:srgbClr val="233A64"/>
              </a:solidFill>
              <a:latin typeface="Avenir"/>
              <a:ea typeface="Avenir"/>
              <a:cs typeface="Avenir"/>
              <a:sym typeface="Avenir"/>
            </a:endParaRPr>
          </a:p>
          <a:p>
            <a:pPr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ts val="1100"/>
            </a:pPr>
            <a:endParaRPr sz="1200" dirty="0">
              <a:solidFill>
                <a:srgbClr val="233A64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728" y="214119"/>
            <a:ext cx="6035354" cy="4496244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1939159" y="697624"/>
            <a:ext cx="5273566" cy="8631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tr-TR" sz="3000" dirty="0">
                <a:solidFill>
                  <a:srgbClr val="002060"/>
                </a:solidFill>
              </a:rPr>
              <a:t> </a:t>
            </a:r>
            <a:r>
              <a:rPr lang="tr-TR" sz="3000" dirty="0">
                <a:solidFill>
                  <a:srgbClr val="FF0000"/>
                </a:solidFill>
              </a:rPr>
              <a:t>Sigara ve Alkolden Uzak Durun 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Dun </a:t>
            </a: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2010103" y="1738148"/>
            <a:ext cx="4788776" cy="1265183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tr-TR" smtClean="0"/>
              <a:t>Sigara içmek beyin hücrelerine zarar verirken aşırı alkol tüketimi hafıza sorunlarına ve bilişsel bozukluklara yol açabilir.</a:t>
            </a:r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2010103" y="1833206"/>
            <a:ext cx="5282536" cy="99257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tr-TR" sz="2000" dirty="0">
                <a:solidFill>
                  <a:srgbClr val="002060"/>
                </a:solidFill>
              </a:rPr>
              <a:t>Sigara içmek beyin hücrelerine zarar verirken</a:t>
            </a:r>
          </a:p>
          <a:p>
            <a:r>
              <a:rPr lang="tr-TR" sz="2000" dirty="0">
                <a:solidFill>
                  <a:srgbClr val="002060"/>
                </a:solidFill>
              </a:rPr>
              <a:t>aşırı alkol tüketimi hafıza sorunlarına ve </a:t>
            </a:r>
          </a:p>
          <a:p>
            <a:r>
              <a:rPr lang="tr-TR" sz="2000" dirty="0">
                <a:solidFill>
                  <a:srgbClr val="002060"/>
                </a:solidFill>
              </a:rPr>
              <a:t>bilişsel bozukluklara yol açabilir.</a:t>
            </a:r>
          </a:p>
        </p:txBody>
      </p:sp>
    </p:spTree>
    <p:extLst>
      <p:ext uri="{BB962C8B-B14F-4D97-AF65-F5344CB8AC3E}">
        <p14:creationId xmlns:p14="http://schemas.microsoft.com/office/powerpoint/2010/main" val="145105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1862" y="454771"/>
            <a:ext cx="5746531" cy="4519116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2282058" y="945931"/>
            <a:ext cx="3819197" cy="13479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tr-TR" sz="3000" dirty="0">
                <a:solidFill>
                  <a:srgbClr val="FF0000"/>
                </a:solidFill>
              </a:rPr>
              <a:t>Bol Su İçin ve Zihinsel Sağlığa Önem Verin </a:t>
            </a:r>
          </a:p>
        </p:txBody>
      </p:sp>
      <p:sp>
        <p:nvSpPr>
          <p:cNvPr id="4" name="Dikdörtgen 3"/>
          <p:cNvSpPr/>
          <p:nvPr/>
        </p:nvSpPr>
        <p:spPr>
          <a:xfrm>
            <a:off x="2317531" y="2447596"/>
            <a:ext cx="3606362" cy="17617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tr-TR" sz="2000" dirty="0">
                <a:solidFill>
                  <a:srgbClr val="002060"/>
                </a:solidFill>
              </a:rPr>
              <a:t>Her gün bol miktarda su için, kişisel bakımınıza öncelik verin, gerektiğinde destek alın, neşe ve eğlence getiren aktivitelere katılın.</a:t>
            </a:r>
          </a:p>
        </p:txBody>
      </p:sp>
    </p:spTree>
    <p:extLst>
      <p:ext uri="{BB962C8B-B14F-4D97-AF65-F5344CB8AC3E}">
        <p14:creationId xmlns:p14="http://schemas.microsoft.com/office/powerpoint/2010/main" val="31702903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" name="Google Shape;220;p9"/>
          <p:cNvGrpSpPr/>
          <p:nvPr/>
        </p:nvGrpSpPr>
        <p:grpSpPr>
          <a:xfrm>
            <a:off x="520758" y="497709"/>
            <a:ext cx="8102480" cy="4530168"/>
            <a:chOff x="0" y="0"/>
            <a:chExt cx="21606612" cy="12080449"/>
          </a:xfrm>
        </p:grpSpPr>
        <p:sp>
          <p:nvSpPr>
            <p:cNvPr id="221" name="Google Shape;221;p9"/>
            <p:cNvSpPr/>
            <p:nvPr/>
          </p:nvSpPr>
          <p:spPr>
            <a:xfrm>
              <a:off x="912" y="0"/>
              <a:ext cx="21605700" cy="4461000"/>
            </a:xfrm>
            <a:prstGeom prst="roundRect">
              <a:avLst>
                <a:gd name="adj" fmla="val 14157"/>
              </a:avLst>
            </a:prstGeom>
            <a:solidFill>
              <a:srgbClr val="233A64"/>
            </a:solidFill>
            <a:ln>
              <a:noFill/>
            </a:ln>
          </p:spPr>
          <p:txBody>
            <a:bodyPr spcFirstLastPara="1" wrap="square" lIns="26775" tIns="26775" rIns="26775" bIns="267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Helvetica Neue"/>
                <a:buNone/>
              </a:pPr>
              <a:endParaRPr sz="11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0" y="2847349"/>
              <a:ext cx="21603300" cy="9233100"/>
            </a:xfrm>
            <a:prstGeom prst="roundRect">
              <a:avLst>
                <a:gd name="adj" fmla="val 6172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26775" tIns="26775" rIns="26775" bIns="267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Helvetica Neue"/>
                <a:buNone/>
              </a:pPr>
              <a:endParaRPr sz="11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7053" y="2439212"/>
              <a:ext cx="21593400" cy="1269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26775" tIns="26775" rIns="26775" bIns="267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Helvetica Neue"/>
                <a:buNone/>
              </a:pPr>
              <a:endParaRPr sz="11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224" name="Google Shape;224;p9"/>
          <p:cNvSpPr txBox="1"/>
          <p:nvPr/>
        </p:nvSpPr>
        <p:spPr>
          <a:xfrm>
            <a:off x="830950" y="725325"/>
            <a:ext cx="6746100" cy="4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F2F2"/>
              </a:buClr>
              <a:buSzPts val="2600"/>
              <a:buFont typeface="Helvetica Neue"/>
              <a:buNone/>
            </a:pPr>
            <a:r>
              <a:rPr lang="en" sz="2600" b="1" i="0" u="none" strike="noStrike" cap="none" dirty="0">
                <a:solidFill>
                  <a:srgbClr val="F1F2F2"/>
                </a:solidFill>
                <a:latin typeface="Avenir"/>
                <a:ea typeface="Avenir"/>
                <a:cs typeface="Avenir"/>
                <a:sym typeface="Avenir"/>
              </a:rPr>
              <a:t>2024 </a:t>
            </a:r>
            <a:r>
              <a:rPr lang="en" sz="2600" b="1" dirty="0">
                <a:solidFill>
                  <a:srgbClr val="F1F2F2"/>
                </a:solidFill>
                <a:latin typeface="Avenir"/>
                <a:ea typeface="Avenir"/>
                <a:cs typeface="Avenir"/>
                <a:sym typeface="Avenir"/>
              </a:rPr>
              <a:t>Dünya Beyin Günü Logosu</a:t>
            </a:r>
            <a:endParaRPr sz="500" b="1" i="0" u="none" strike="noStrike" cap="none"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25" name="Google Shape;225;p9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63588" y="2022476"/>
            <a:ext cx="5216825" cy="192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" name="Google Shape;263;p12"/>
          <p:cNvGrpSpPr/>
          <p:nvPr/>
        </p:nvGrpSpPr>
        <p:grpSpPr>
          <a:xfrm>
            <a:off x="520758" y="460034"/>
            <a:ext cx="8102480" cy="4530168"/>
            <a:chOff x="0" y="0"/>
            <a:chExt cx="21606612" cy="12080449"/>
          </a:xfrm>
        </p:grpSpPr>
        <p:sp>
          <p:nvSpPr>
            <p:cNvPr id="264" name="Google Shape;264;p12"/>
            <p:cNvSpPr/>
            <p:nvPr/>
          </p:nvSpPr>
          <p:spPr>
            <a:xfrm>
              <a:off x="912" y="0"/>
              <a:ext cx="21605700" cy="4461000"/>
            </a:xfrm>
            <a:prstGeom prst="roundRect">
              <a:avLst>
                <a:gd name="adj" fmla="val 14157"/>
              </a:avLst>
            </a:prstGeom>
            <a:solidFill>
              <a:srgbClr val="233A64"/>
            </a:solidFill>
            <a:ln>
              <a:noFill/>
            </a:ln>
          </p:spPr>
          <p:txBody>
            <a:bodyPr spcFirstLastPara="1" wrap="square" lIns="26775" tIns="26775" rIns="26775" bIns="267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Helvetica Neue"/>
                <a:buNone/>
              </a:pPr>
              <a:endParaRPr sz="11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65" name="Google Shape;265;p12"/>
            <p:cNvSpPr/>
            <p:nvPr/>
          </p:nvSpPr>
          <p:spPr>
            <a:xfrm>
              <a:off x="0" y="2847349"/>
              <a:ext cx="21603300" cy="9233100"/>
            </a:xfrm>
            <a:prstGeom prst="roundRect">
              <a:avLst>
                <a:gd name="adj" fmla="val 6172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26775" tIns="26775" rIns="26775" bIns="267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Helvetica Neue"/>
                <a:buNone/>
              </a:pPr>
              <a:endParaRPr sz="11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66" name="Google Shape;266;p12"/>
            <p:cNvSpPr/>
            <p:nvPr/>
          </p:nvSpPr>
          <p:spPr>
            <a:xfrm>
              <a:off x="7053" y="2439212"/>
              <a:ext cx="21593400" cy="1269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26775" tIns="26775" rIns="26775" bIns="267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Helvetica Neue"/>
                <a:buNone/>
              </a:pPr>
              <a:endParaRPr sz="11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267" name="Google Shape;267;p12"/>
          <p:cNvSpPr txBox="1"/>
          <p:nvPr/>
        </p:nvSpPr>
        <p:spPr>
          <a:xfrm>
            <a:off x="830953" y="725325"/>
            <a:ext cx="6042000" cy="4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F2F2"/>
              </a:buClr>
              <a:buSzPts val="2600"/>
              <a:buFont typeface="Helvetica Neue"/>
              <a:buNone/>
            </a:pPr>
            <a:r>
              <a:rPr lang="en" sz="2600" b="1" i="0" u="none" strike="noStrike" cap="none" dirty="0">
                <a:solidFill>
                  <a:srgbClr val="F1F2F2"/>
                </a:solidFill>
                <a:latin typeface="Avenir"/>
                <a:ea typeface="Avenir"/>
                <a:cs typeface="Avenir"/>
                <a:sym typeface="Avenir"/>
              </a:rPr>
              <a:t>2024 </a:t>
            </a:r>
            <a:r>
              <a:rPr lang="en" sz="2600" b="1" dirty="0">
                <a:solidFill>
                  <a:srgbClr val="F1F2F2"/>
                </a:solidFill>
                <a:latin typeface="Avenir"/>
                <a:ea typeface="Avenir"/>
                <a:cs typeface="Avenir"/>
                <a:sym typeface="Avenir"/>
              </a:rPr>
              <a:t>Dünya Beyin Günü </a:t>
            </a:r>
            <a:r>
              <a:rPr lang="en" sz="2600" b="1" i="0" u="none" strike="noStrike" cap="none" dirty="0">
                <a:solidFill>
                  <a:srgbClr val="F1F2F2"/>
                </a:solidFill>
                <a:latin typeface="Avenir"/>
                <a:ea typeface="Avenir"/>
                <a:cs typeface="Avenir"/>
                <a:sym typeface="Avenir"/>
              </a:rPr>
              <a:t>Web </a:t>
            </a:r>
            <a:r>
              <a:rPr lang="en" sz="2600" b="1" dirty="0">
                <a:solidFill>
                  <a:srgbClr val="F1F2F2"/>
                </a:solidFill>
                <a:latin typeface="Avenir"/>
                <a:ea typeface="Avenir"/>
                <a:cs typeface="Avenir"/>
                <a:sym typeface="Avenir"/>
              </a:rPr>
              <a:t>Afişi</a:t>
            </a:r>
            <a:endParaRPr sz="500" b="1" i="0" u="none" strike="noStrike" cap="none"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35" y="1444816"/>
            <a:ext cx="7128306" cy="338341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" name="Google Shape;263;p12"/>
          <p:cNvGrpSpPr/>
          <p:nvPr/>
        </p:nvGrpSpPr>
        <p:grpSpPr>
          <a:xfrm>
            <a:off x="520758" y="460034"/>
            <a:ext cx="8102480" cy="4530168"/>
            <a:chOff x="0" y="0"/>
            <a:chExt cx="21606612" cy="12080449"/>
          </a:xfrm>
        </p:grpSpPr>
        <p:sp>
          <p:nvSpPr>
            <p:cNvPr id="264" name="Google Shape;264;p12"/>
            <p:cNvSpPr/>
            <p:nvPr/>
          </p:nvSpPr>
          <p:spPr>
            <a:xfrm>
              <a:off x="912" y="0"/>
              <a:ext cx="21605700" cy="4461000"/>
            </a:xfrm>
            <a:prstGeom prst="roundRect">
              <a:avLst>
                <a:gd name="adj" fmla="val 14157"/>
              </a:avLst>
            </a:prstGeom>
            <a:solidFill>
              <a:srgbClr val="233A64"/>
            </a:solidFill>
            <a:ln>
              <a:noFill/>
            </a:ln>
          </p:spPr>
          <p:txBody>
            <a:bodyPr spcFirstLastPara="1" wrap="square" lIns="26775" tIns="26775" rIns="26775" bIns="267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Helvetica Neue"/>
                <a:buNone/>
              </a:pPr>
              <a:endParaRPr sz="11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65" name="Google Shape;265;p12"/>
            <p:cNvSpPr/>
            <p:nvPr/>
          </p:nvSpPr>
          <p:spPr>
            <a:xfrm>
              <a:off x="0" y="2847349"/>
              <a:ext cx="21603300" cy="9233100"/>
            </a:xfrm>
            <a:prstGeom prst="roundRect">
              <a:avLst>
                <a:gd name="adj" fmla="val 6172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26775" tIns="26775" rIns="26775" bIns="267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Helvetica Neue"/>
                <a:buNone/>
              </a:pPr>
              <a:endParaRPr sz="11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66" name="Google Shape;266;p12"/>
            <p:cNvSpPr/>
            <p:nvPr/>
          </p:nvSpPr>
          <p:spPr>
            <a:xfrm>
              <a:off x="7053" y="2439212"/>
              <a:ext cx="21593400" cy="1269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26775" tIns="26775" rIns="26775" bIns="267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Helvetica Neue"/>
                <a:buNone/>
              </a:pPr>
              <a:endParaRPr sz="11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267" name="Google Shape;267;p12"/>
          <p:cNvSpPr txBox="1"/>
          <p:nvPr/>
        </p:nvSpPr>
        <p:spPr>
          <a:xfrm>
            <a:off x="830953" y="725325"/>
            <a:ext cx="6042000" cy="4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F2F2"/>
              </a:buClr>
              <a:buSzPts val="2600"/>
              <a:buFont typeface="Helvetica Neue"/>
              <a:buNone/>
            </a:pPr>
            <a:r>
              <a:rPr lang="en" sz="2600" b="1" i="0" u="none" strike="noStrike" cap="none" dirty="0">
                <a:solidFill>
                  <a:srgbClr val="F1F2F2"/>
                </a:solidFill>
                <a:latin typeface="Avenir"/>
                <a:ea typeface="Avenir"/>
                <a:cs typeface="Avenir"/>
                <a:sym typeface="Avenir"/>
              </a:rPr>
              <a:t>2024 </a:t>
            </a:r>
            <a:r>
              <a:rPr lang="en" sz="2600" b="1" dirty="0">
                <a:solidFill>
                  <a:srgbClr val="F1F2F2"/>
                </a:solidFill>
                <a:latin typeface="Avenir"/>
                <a:ea typeface="Avenir"/>
                <a:cs typeface="Avenir"/>
                <a:sym typeface="Avenir"/>
              </a:rPr>
              <a:t>Dünya Beyin Günü </a:t>
            </a:r>
            <a:r>
              <a:rPr lang="en" sz="2600" b="1" i="0" u="none" strike="noStrike" cap="none" dirty="0">
                <a:solidFill>
                  <a:srgbClr val="F1F2F2"/>
                </a:solidFill>
                <a:latin typeface="Avenir"/>
                <a:ea typeface="Avenir"/>
                <a:cs typeface="Avenir"/>
                <a:sym typeface="Avenir"/>
              </a:rPr>
              <a:t>Web </a:t>
            </a:r>
            <a:r>
              <a:rPr lang="en" sz="2600" b="1" dirty="0">
                <a:solidFill>
                  <a:srgbClr val="F1F2F2"/>
                </a:solidFill>
                <a:latin typeface="Avenir"/>
                <a:ea typeface="Avenir"/>
                <a:cs typeface="Avenir"/>
                <a:sym typeface="Avenir"/>
              </a:rPr>
              <a:t>Afişi</a:t>
            </a:r>
            <a:endParaRPr sz="500" b="1" i="0" u="none" strike="noStrike" cap="none"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273" y="1248509"/>
            <a:ext cx="2699238" cy="359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3196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9" name="Google Shape;299;p15"/>
          <p:cNvCxnSpPr/>
          <p:nvPr/>
        </p:nvCxnSpPr>
        <p:spPr>
          <a:xfrm rot="10800000">
            <a:off x="319323" y="2834541"/>
            <a:ext cx="0" cy="1749600"/>
          </a:xfrm>
          <a:prstGeom prst="straightConnector1">
            <a:avLst/>
          </a:prstGeom>
          <a:noFill/>
          <a:ln w="25400" cap="flat" cmpd="sng">
            <a:solidFill>
              <a:srgbClr val="233A64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300" name="Google Shape;300;p15"/>
          <p:cNvSpPr txBox="1"/>
          <p:nvPr/>
        </p:nvSpPr>
        <p:spPr>
          <a:xfrm rot="-5400000">
            <a:off x="-686000" y="1452153"/>
            <a:ext cx="2186100" cy="4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DÜNYA NÖROLOJİ FEDERASYONU</a:t>
            </a:r>
            <a:endParaRPr sz="900">
              <a:solidFill>
                <a:srgbClr val="233A6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1F2F2"/>
              </a:buClr>
              <a:buSzPts val="1000"/>
              <a:buFont typeface="Avenir"/>
              <a:buNone/>
            </a:pPr>
            <a:endParaRPr sz="900">
              <a:solidFill>
                <a:srgbClr val="233A64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301" name="Google Shape;301;p15"/>
          <p:cNvPicPr preferRelativeResize="0"/>
          <p:nvPr/>
        </p:nvPicPr>
        <p:blipFill rotWithShape="1">
          <a:blip r:embed="rId3">
            <a:alphaModFix/>
          </a:blip>
          <a:srcRect l="29347" r="30620"/>
          <a:stretch/>
        </p:blipFill>
        <p:spPr>
          <a:xfrm>
            <a:off x="3295238" y="845340"/>
            <a:ext cx="2553525" cy="3337975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15"/>
          <p:cNvSpPr txBox="1"/>
          <p:nvPr/>
        </p:nvSpPr>
        <p:spPr>
          <a:xfrm>
            <a:off x="2279853" y="2344643"/>
            <a:ext cx="4584300" cy="4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F2F2"/>
              </a:buClr>
              <a:buSzPts val="2600"/>
              <a:buFont typeface="Helvetica Neue"/>
              <a:buNone/>
            </a:pPr>
            <a:r>
              <a:rPr lang="en" sz="2600" b="1" i="0" u="none" strike="noStrike" cap="none">
                <a:solidFill>
                  <a:srgbClr val="2A3B60"/>
                </a:solidFill>
                <a:latin typeface="Avenir"/>
                <a:ea typeface="Avenir"/>
                <a:cs typeface="Avenir"/>
                <a:sym typeface="Avenir"/>
              </a:rPr>
              <a:t>T</a:t>
            </a:r>
            <a:r>
              <a:rPr lang="en" sz="2600" b="1">
                <a:solidFill>
                  <a:srgbClr val="2A3B60"/>
                </a:solidFill>
                <a:latin typeface="Avenir"/>
                <a:ea typeface="Avenir"/>
                <a:cs typeface="Avenir"/>
                <a:sym typeface="Avenir"/>
              </a:rPr>
              <a:t>EŞEKKÜRLER</a:t>
            </a:r>
            <a:endParaRPr sz="500" b="1" i="0" u="none" strike="noStrike" cap="none">
              <a:solidFill>
                <a:srgbClr val="2A3B6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303" name="Google Shape;303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12375" y="4436475"/>
            <a:ext cx="1331950" cy="48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2"/>
          <p:cNvGrpSpPr/>
          <p:nvPr/>
        </p:nvGrpSpPr>
        <p:grpSpPr>
          <a:xfrm>
            <a:off x="520758" y="460034"/>
            <a:ext cx="8102480" cy="4530168"/>
            <a:chOff x="0" y="0"/>
            <a:chExt cx="21606612" cy="12080449"/>
          </a:xfrm>
        </p:grpSpPr>
        <p:sp>
          <p:nvSpPr>
            <p:cNvPr id="142" name="Google Shape;142;p2"/>
            <p:cNvSpPr/>
            <p:nvPr/>
          </p:nvSpPr>
          <p:spPr>
            <a:xfrm>
              <a:off x="912" y="0"/>
              <a:ext cx="21605700" cy="4461000"/>
            </a:xfrm>
            <a:prstGeom prst="roundRect">
              <a:avLst>
                <a:gd name="adj" fmla="val 14157"/>
              </a:avLst>
            </a:prstGeom>
            <a:solidFill>
              <a:srgbClr val="233A64"/>
            </a:solidFill>
            <a:ln>
              <a:noFill/>
            </a:ln>
          </p:spPr>
          <p:txBody>
            <a:bodyPr spcFirstLastPara="1" wrap="square" lIns="26775" tIns="26775" rIns="26775" bIns="267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Helvetica Neue"/>
                <a:buNone/>
              </a:pPr>
              <a:endParaRPr sz="11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0" y="2847349"/>
              <a:ext cx="21603300" cy="9233100"/>
            </a:xfrm>
            <a:prstGeom prst="roundRect">
              <a:avLst>
                <a:gd name="adj" fmla="val 6172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26775" tIns="26775" rIns="26775" bIns="267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Helvetica Neue"/>
                <a:buNone/>
              </a:pPr>
              <a:endParaRPr sz="11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7053" y="2439212"/>
              <a:ext cx="21593400" cy="1269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26775" tIns="26775" rIns="26775" bIns="267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Helvetica Neue"/>
                <a:buNone/>
              </a:pPr>
              <a:endParaRPr sz="11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45" name="Google Shape;145;p2"/>
          <p:cNvSpPr txBox="1"/>
          <p:nvPr/>
        </p:nvSpPr>
        <p:spPr>
          <a:xfrm>
            <a:off x="830940" y="725318"/>
            <a:ext cx="4584300" cy="4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F2F2"/>
              </a:buClr>
              <a:buSzPts val="2600"/>
              <a:buFont typeface="Helvetica Neue"/>
              <a:buNone/>
            </a:pPr>
            <a:r>
              <a:rPr lang="en" sz="2600" b="1" dirty="0" smtClean="0">
                <a:solidFill>
                  <a:srgbClr val="FF0000"/>
                </a:solidFill>
                <a:latin typeface="Avenir"/>
                <a:ea typeface="Avenir"/>
                <a:cs typeface="Avenir"/>
                <a:sym typeface="Avenir"/>
              </a:rPr>
              <a:t>Kampanya</a:t>
            </a:r>
            <a:r>
              <a:rPr lang="tr-TR" sz="2600" b="1" dirty="0" err="1" smtClean="0">
                <a:solidFill>
                  <a:srgbClr val="FF0000"/>
                </a:solidFill>
                <a:latin typeface="Avenir"/>
                <a:ea typeface="Avenir"/>
                <a:cs typeface="Avenir"/>
                <a:sym typeface="Avenir"/>
              </a:rPr>
              <a:t>nın</a:t>
            </a:r>
            <a:r>
              <a:rPr lang="tr-TR" sz="2600" b="1" dirty="0" smtClean="0">
                <a:solidFill>
                  <a:srgbClr val="FF0000"/>
                </a:solidFill>
                <a:latin typeface="Avenir"/>
                <a:ea typeface="Avenir"/>
                <a:cs typeface="Avenir"/>
                <a:sym typeface="Avenir"/>
              </a:rPr>
              <a:t> Ana </a:t>
            </a:r>
            <a:r>
              <a:rPr lang="en" sz="2600" b="1" dirty="0" smtClean="0">
                <a:solidFill>
                  <a:srgbClr val="FF0000"/>
                </a:solidFill>
                <a:latin typeface="Avenir"/>
                <a:ea typeface="Avenir"/>
                <a:cs typeface="Avenir"/>
                <a:sym typeface="Avenir"/>
              </a:rPr>
              <a:t>Mesajı</a:t>
            </a:r>
            <a:endParaRPr sz="500" b="1" i="0" u="none" strike="noStrike" cap="none" dirty="0">
              <a:solidFill>
                <a:srgbClr val="FF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46" name="Google Shape;146;p2"/>
          <p:cNvSpPr txBox="1"/>
          <p:nvPr/>
        </p:nvSpPr>
        <p:spPr>
          <a:xfrm>
            <a:off x="873450" y="1625050"/>
            <a:ext cx="7397100" cy="3562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600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22 </a:t>
            </a:r>
            <a:r>
              <a:rPr lang="en" sz="1600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Temmuz Pazartesi günü, beyin sağlığı ve önleyici tedbirleri savunmak için bir araya </a:t>
            </a:r>
            <a:r>
              <a:rPr lang="en" sz="1600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geliyoruz</a:t>
            </a:r>
            <a:r>
              <a:rPr lang="tr-TR" sz="1600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!!</a:t>
            </a:r>
          </a:p>
          <a:p>
            <a:pPr marL="0" marR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600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" sz="1600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Bireyler, </a:t>
            </a:r>
            <a:endParaRPr lang="tr-TR" sz="1600" dirty="0" smtClean="0">
              <a:solidFill>
                <a:srgbClr val="233A6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tr-TR" sz="1600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tr-TR" sz="1600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  T</a:t>
            </a:r>
            <a:r>
              <a:rPr lang="en" sz="1600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opluluklar</a:t>
            </a:r>
            <a:r>
              <a:rPr lang="en" sz="1600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, </a:t>
            </a:r>
            <a:endParaRPr lang="tr-TR" sz="1600" dirty="0" smtClean="0">
              <a:solidFill>
                <a:srgbClr val="233A6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tr-TR" sz="1600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tr-TR" sz="1600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    </a:t>
            </a:r>
            <a:r>
              <a:rPr lang="tr-TR" sz="1600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S</a:t>
            </a:r>
            <a:r>
              <a:rPr lang="en" sz="1600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ağlık </a:t>
            </a:r>
            <a:r>
              <a:rPr lang="en" sz="1600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profesyonelleri </a:t>
            </a:r>
            <a:endParaRPr lang="tr-TR" sz="1600" dirty="0">
              <a:solidFill>
                <a:srgbClr val="233A6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tr-TR" sz="1600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        </a:t>
            </a:r>
            <a:r>
              <a:rPr lang="tr-TR" sz="1600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B</a:t>
            </a:r>
            <a:r>
              <a:rPr lang="en" sz="1600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u </a:t>
            </a:r>
            <a:r>
              <a:rPr lang="en" sz="1600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konuda deneyim sahibi olanlarla birlikte, </a:t>
            </a:r>
            <a:endParaRPr lang="tr-TR" sz="1600" dirty="0" smtClean="0">
              <a:solidFill>
                <a:srgbClr val="233A6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600" b="1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geleceğimizi </a:t>
            </a:r>
            <a:r>
              <a:rPr lang="en" sz="1600" b="1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güvence altına almak ve gelecek nesiller için daha sağlıklı bir dünya yaratmak amacıyla buluşacağız.</a:t>
            </a:r>
            <a:endParaRPr sz="1600" b="1" dirty="0">
              <a:solidFill>
                <a:srgbClr val="233A6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dirty="0">
              <a:solidFill>
                <a:srgbClr val="233A64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687593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oogle Shape;151;p3"/>
          <p:cNvGrpSpPr/>
          <p:nvPr/>
        </p:nvGrpSpPr>
        <p:grpSpPr>
          <a:xfrm>
            <a:off x="520758" y="460034"/>
            <a:ext cx="8102480" cy="4530168"/>
            <a:chOff x="0" y="0"/>
            <a:chExt cx="21606612" cy="12080449"/>
          </a:xfrm>
        </p:grpSpPr>
        <p:sp>
          <p:nvSpPr>
            <p:cNvPr id="152" name="Google Shape;152;p3"/>
            <p:cNvSpPr/>
            <p:nvPr/>
          </p:nvSpPr>
          <p:spPr>
            <a:xfrm>
              <a:off x="912" y="0"/>
              <a:ext cx="21605700" cy="4461000"/>
            </a:xfrm>
            <a:prstGeom prst="roundRect">
              <a:avLst>
                <a:gd name="adj" fmla="val 14157"/>
              </a:avLst>
            </a:prstGeom>
            <a:solidFill>
              <a:srgbClr val="233A64"/>
            </a:solidFill>
            <a:ln>
              <a:noFill/>
            </a:ln>
          </p:spPr>
          <p:txBody>
            <a:bodyPr spcFirstLastPara="1" wrap="square" lIns="26775" tIns="26775" rIns="26775" bIns="267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Helvetica Neue"/>
                <a:buNone/>
              </a:pPr>
              <a:endParaRPr sz="11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0" y="2847349"/>
              <a:ext cx="21603300" cy="9233100"/>
            </a:xfrm>
            <a:prstGeom prst="roundRect">
              <a:avLst>
                <a:gd name="adj" fmla="val 6172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26775" tIns="26775" rIns="26775" bIns="267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Helvetica Neue"/>
                <a:buNone/>
              </a:pPr>
              <a:endParaRPr sz="11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7053" y="2439212"/>
              <a:ext cx="21593400" cy="1269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26775" tIns="26775" rIns="26775" bIns="267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Helvetica Neue"/>
                <a:buNone/>
              </a:pPr>
              <a:endParaRPr sz="11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55" name="Google Shape;155;p3"/>
          <p:cNvSpPr txBox="1"/>
          <p:nvPr/>
        </p:nvSpPr>
        <p:spPr>
          <a:xfrm>
            <a:off x="830940" y="725318"/>
            <a:ext cx="4584300" cy="4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F2F2"/>
              </a:buClr>
              <a:buSzPts val="2600"/>
              <a:buFont typeface="Helvetica Neue"/>
              <a:buNone/>
            </a:pPr>
            <a:r>
              <a:rPr lang="en" sz="2600" b="1" dirty="0">
                <a:solidFill>
                  <a:srgbClr val="FF0000"/>
                </a:solidFill>
                <a:latin typeface="Avenir"/>
                <a:ea typeface="Avenir"/>
                <a:cs typeface="Avenir"/>
                <a:sym typeface="Avenir"/>
              </a:rPr>
              <a:t>Slogan</a:t>
            </a:r>
            <a:endParaRPr sz="500" b="1" i="0" u="none" strike="noStrike" cap="none" dirty="0">
              <a:solidFill>
                <a:srgbClr val="FF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56" name="Google Shape;156;p3"/>
          <p:cNvSpPr txBox="1"/>
          <p:nvPr/>
        </p:nvSpPr>
        <p:spPr>
          <a:xfrm>
            <a:off x="1309288" y="2571738"/>
            <a:ext cx="5072700" cy="940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i="1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Beyin Sağlığı ve </a:t>
            </a:r>
            <a:r>
              <a:rPr lang="tr-TR" sz="2400" i="1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Korunma</a:t>
            </a:r>
            <a:r>
              <a:rPr lang="en" sz="2400" b="0" i="1" u="none" strike="noStrike" cap="none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: </a:t>
            </a:r>
            <a:r>
              <a:rPr lang="en" sz="2400" i="1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Geleceğimizi </a:t>
            </a:r>
            <a:r>
              <a:rPr lang="en" sz="2400" i="1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Koru</a:t>
            </a:r>
            <a:r>
              <a:rPr lang="tr-TR" sz="2400" i="1" dirty="0" err="1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yoruz</a:t>
            </a:r>
            <a:endParaRPr sz="2200" b="0" i="0" u="none" strike="noStrike" cap="none" dirty="0">
              <a:solidFill>
                <a:srgbClr val="233A64"/>
              </a:solidFill>
              <a:highlight>
                <a:srgbClr val="D9EAD3"/>
              </a:highlight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57" name="Google Shape;15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29063" y="1914688"/>
            <a:ext cx="2330876" cy="2265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4"/>
          <p:cNvGrpSpPr/>
          <p:nvPr/>
        </p:nvGrpSpPr>
        <p:grpSpPr>
          <a:xfrm>
            <a:off x="520758" y="460034"/>
            <a:ext cx="8102480" cy="4530168"/>
            <a:chOff x="0" y="0"/>
            <a:chExt cx="21606612" cy="12080449"/>
          </a:xfrm>
        </p:grpSpPr>
        <p:sp>
          <p:nvSpPr>
            <p:cNvPr id="163" name="Google Shape;163;p4"/>
            <p:cNvSpPr/>
            <p:nvPr/>
          </p:nvSpPr>
          <p:spPr>
            <a:xfrm>
              <a:off x="912" y="0"/>
              <a:ext cx="21605700" cy="4461000"/>
            </a:xfrm>
            <a:prstGeom prst="roundRect">
              <a:avLst>
                <a:gd name="adj" fmla="val 14157"/>
              </a:avLst>
            </a:prstGeom>
            <a:solidFill>
              <a:srgbClr val="233A64"/>
            </a:solidFill>
            <a:ln>
              <a:noFill/>
            </a:ln>
          </p:spPr>
          <p:txBody>
            <a:bodyPr spcFirstLastPara="1" wrap="square" lIns="26775" tIns="26775" rIns="26775" bIns="267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Helvetica Neue"/>
                <a:buNone/>
              </a:pPr>
              <a:endParaRPr sz="11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0" y="2847349"/>
              <a:ext cx="21603300" cy="9233100"/>
            </a:xfrm>
            <a:prstGeom prst="roundRect">
              <a:avLst>
                <a:gd name="adj" fmla="val 6172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26775" tIns="26775" rIns="26775" bIns="267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Helvetica Neue"/>
                <a:buNone/>
              </a:pPr>
              <a:endParaRPr sz="11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7053" y="2439212"/>
              <a:ext cx="21593400" cy="1269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26775" tIns="26775" rIns="26775" bIns="267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Helvetica Neue"/>
                <a:buNone/>
              </a:pPr>
              <a:endParaRPr sz="11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66" name="Google Shape;166;p4"/>
          <p:cNvSpPr txBox="1"/>
          <p:nvPr/>
        </p:nvSpPr>
        <p:spPr>
          <a:xfrm>
            <a:off x="830954" y="725325"/>
            <a:ext cx="6270000" cy="4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F2F2"/>
              </a:buClr>
              <a:buSzPts val="2600"/>
              <a:buFont typeface="Helvetica Neue"/>
              <a:buNone/>
            </a:pPr>
            <a:r>
              <a:rPr lang="en" sz="2600" b="1" dirty="0">
                <a:solidFill>
                  <a:srgbClr val="FF0000"/>
                </a:solidFill>
                <a:latin typeface="Avenir"/>
                <a:ea typeface="Avenir"/>
                <a:cs typeface="Avenir"/>
                <a:sym typeface="Avenir"/>
              </a:rPr>
              <a:t>Dünya Beyin Günü Liderliği</a:t>
            </a:r>
            <a:endParaRPr sz="500" b="1" i="0" u="none" strike="noStrike" cap="none" dirty="0">
              <a:solidFill>
                <a:srgbClr val="FF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67" name="Google Shape;167;p4"/>
          <p:cNvSpPr txBox="1"/>
          <p:nvPr/>
        </p:nvSpPr>
        <p:spPr>
          <a:xfrm>
            <a:off x="1088700" y="2069137"/>
            <a:ext cx="4304700" cy="9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r-TR" sz="1600" dirty="0" smtClean="0">
                <a:solidFill>
                  <a:srgbClr val="5586AB"/>
                </a:solidFill>
                <a:highlight>
                  <a:schemeClr val="lt1"/>
                </a:highlight>
                <a:latin typeface="Avenir"/>
                <a:ea typeface="Avenir"/>
                <a:cs typeface="Avenir"/>
                <a:sym typeface="Avenir"/>
              </a:rPr>
              <a:t>«</a:t>
            </a:r>
            <a:r>
              <a:rPr lang="en" sz="1600" dirty="0" smtClean="0">
                <a:solidFill>
                  <a:srgbClr val="5586AB"/>
                </a:solidFill>
                <a:highlight>
                  <a:schemeClr val="lt1"/>
                </a:highlight>
                <a:latin typeface="Avenir"/>
                <a:ea typeface="Avenir"/>
                <a:cs typeface="Avenir"/>
                <a:sym typeface="Avenir"/>
              </a:rPr>
              <a:t>Beyin </a:t>
            </a:r>
            <a:r>
              <a:rPr lang="en" sz="1600" dirty="0">
                <a:solidFill>
                  <a:srgbClr val="5586AB"/>
                </a:solidFill>
                <a:highlight>
                  <a:schemeClr val="lt1"/>
                </a:highlight>
                <a:latin typeface="Avenir"/>
                <a:ea typeface="Avenir"/>
                <a:cs typeface="Avenir"/>
                <a:sym typeface="Avenir"/>
              </a:rPr>
              <a:t>sağlığı ve </a:t>
            </a:r>
            <a:r>
              <a:rPr lang="tr-TR" sz="1600" dirty="0" smtClean="0">
                <a:solidFill>
                  <a:srgbClr val="5586AB"/>
                </a:solidFill>
                <a:highlight>
                  <a:schemeClr val="lt1"/>
                </a:highlight>
                <a:latin typeface="Avenir"/>
                <a:ea typeface="Avenir"/>
                <a:cs typeface="Avenir"/>
                <a:sym typeface="Avenir"/>
              </a:rPr>
              <a:t>korunma </a:t>
            </a:r>
            <a:r>
              <a:rPr lang="en" sz="1600" dirty="0" smtClean="0">
                <a:solidFill>
                  <a:srgbClr val="5586AB"/>
                </a:solidFill>
                <a:highlight>
                  <a:schemeClr val="lt1"/>
                </a:highlight>
                <a:latin typeface="Avenir"/>
                <a:ea typeface="Avenir"/>
                <a:cs typeface="Avenir"/>
                <a:sym typeface="Avenir"/>
              </a:rPr>
              <a:t>konularını </a:t>
            </a:r>
            <a:r>
              <a:rPr lang="en" sz="1600" dirty="0">
                <a:solidFill>
                  <a:srgbClr val="5586AB"/>
                </a:solidFill>
                <a:highlight>
                  <a:schemeClr val="lt1"/>
                </a:highlight>
                <a:latin typeface="Avenir"/>
                <a:ea typeface="Avenir"/>
                <a:cs typeface="Avenir"/>
                <a:sym typeface="Avenir"/>
              </a:rPr>
              <a:t>ele aldığımızda, aslında geleceğimizin temellerini koruyoruz. Bu sadece tepki vermekten öte, nörolojik hastalıkların önlenmesine yönelik bir kültür inşa etmektir. Nörolojik bozuklukların önlenmesine olan bağlılığımız, yarının sağlığının temel </a:t>
            </a:r>
            <a:r>
              <a:rPr lang="en" sz="1600" dirty="0" smtClean="0">
                <a:solidFill>
                  <a:srgbClr val="5586AB"/>
                </a:solidFill>
                <a:highlight>
                  <a:schemeClr val="lt1"/>
                </a:highlight>
                <a:latin typeface="Avenir"/>
                <a:ea typeface="Avenir"/>
                <a:cs typeface="Avenir"/>
                <a:sym typeface="Avenir"/>
              </a:rPr>
              <a:t>taşıdır</a:t>
            </a:r>
            <a:r>
              <a:rPr lang="tr-TR" sz="1600" dirty="0" smtClean="0">
                <a:solidFill>
                  <a:srgbClr val="5586AB"/>
                </a:solidFill>
                <a:highlight>
                  <a:schemeClr val="lt1"/>
                </a:highlight>
                <a:latin typeface="Avenir"/>
                <a:ea typeface="Avenir"/>
                <a:cs typeface="Avenir"/>
                <a:sym typeface="Avenir"/>
              </a:rPr>
              <a:t>.»</a:t>
            </a:r>
            <a:endParaRPr sz="1600" dirty="0">
              <a:solidFill>
                <a:srgbClr val="5586AB"/>
              </a:solidFill>
              <a:highlight>
                <a:schemeClr val="lt1"/>
              </a:highlight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dirty="0">
              <a:solidFill>
                <a:srgbClr val="5586AB"/>
              </a:solidFill>
              <a:highlight>
                <a:schemeClr val="lt1"/>
              </a:highlight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68" name="Google Shape;16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76125" y="1712250"/>
            <a:ext cx="2608825" cy="2532374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4"/>
          <p:cNvSpPr txBox="1"/>
          <p:nvPr/>
        </p:nvSpPr>
        <p:spPr>
          <a:xfrm>
            <a:off x="5024575" y="4172500"/>
            <a:ext cx="3111900" cy="4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chemeClr val="dk2"/>
                </a:solidFill>
                <a:highlight>
                  <a:schemeClr val="lt1"/>
                </a:highlight>
                <a:latin typeface="Avenir"/>
                <a:ea typeface="Avenir"/>
                <a:cs typeface="Avenir"/>
                <a:sym typeface="Avenir"/>
              </a:rPr>
              <a:t>Prof. Wolfgang Grisold, </a:t>
            </a:r>
            <a:r>
              <a:rPr lang="en" sz="1000">
                <a:solidFill>
                  <a:schemeClr val="dk2"/>
                </a:solidFill>
                <a:highlight>
                  <a:schemeClr val="lt1"/>
                </a:highlight>
                <a:latin typeface="Avenir"/>
                <a:ea typeface="Avenir"/>
                <a:cs typeface="Avenir"/>
                <a:sym typeface="Avenir"/>
              </a:rPr>
              <a:t>Dünya Nöroloji Federasyonu Başkanı</a:t>
            </a:r>
            <a:endParaRPr sz="1000" b="0" i="0" u="none" strike="noStrike" cap="none">
              <a:solidFill>
                <a:schemeClr val="dk2"/>
              </a:solidFill>
              <a:highlight>
                <a:schemeClr val="lt1"/>
              </a:highlight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oogle Shape;174;p5"/>
          <p:cNvGrpSpPr/>
          <p:nvPr/>
        </p:nvGrpSpPr>
        <p:grpSpPr>
          <a:xfrm>
            <a:off x="520758" y="460034"/>
            <a:ext cx="8102480" cy="4530168"/>
            <a:chOff x="0" y="0"/>
            <a:chExt cx="21606612" cy="12080449"/>
          </a:xfrm>
        </p:grpSpPr>
        <p:sp>
          <p:nvSpPr>
            <p:cNvPr id="175" name="Google Shape;175;p5"/>
            <p:cNvSpPr/>
            <p:nvPr/>
          </p:nvSpPr>
          <p:spPr>
            <a:xfrm>
              <a:off x="912" y="0"/>
              <a:ext cx="21605700" cy="4461000"/>
            </a:xfrm>
            <a:prstGeom prst="roundRect">
              <a:avLst>
                <a:gd name="adj" fmla="val 14157"/>
              </a:avLst>
            </a:prstGeom>
            <a:solidFill>
              <a:srgbClr val="233A64"/>
            </a:solidFill>
            <a:ln>
              <a:noFill/>
            </a:ln>
          </p:spPr>
          <p:txBody>
            <a:bodyPr spcFirstLastPara="1" wrap="square" lIns="26775" tIns="26775" rIns="26775" bIns="267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Helvetica Neue"/>
                <a:buNone/>
              </a:pPr>
              <a:endParaRPr sz="11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0" y="2847349"/>
              <a:ext cx="21603300" cy="9233100"/>
            </a:xfrm>
            <a:prstGeom prst="roundRect">
              <a:avLst>
                <a:gd name="adj" fmla="val 6172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26775" tIns="26775" rIns="26775" bIns="267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Helvetica Neue"/>
                <a:buNone/>
              </a:pPr>
              <a:endParaRPr sz="11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7053" y="2439212"/>
              <a:ext cx="21593400" cy="1269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26775" tIns="26775" rIns="26775" bIns="267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Helvetica Neue"/>
                <a:buNone/>
              </a:pPr>
              <a:endParaRPr sz="11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78" name="Google Shape;178;p5"/>
          <p:cNvSpPr txBox="1"/>
          <p:nvPr/>
        </p:nvSpPr>
        <p:spPr>
          <a:xfrm>
            <a:off x="830954" y="725325"/>
            <a:ext cx="6270000" cy="4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F2F2"/>
              </a:buClr>
              <a:buSzPts val="2600"/>
              <a:buFont typeface="Helvetica Neue"/>
              <a:buNone/>
            </a:pPr>
            <a:r>
              <a:rPr lang="en" sz="2600" b="1" dirty="0">
                <a:solidFill>
                  <a:srgbClr val="FF0000"/>
                </a:solidFill>
                <a:latin typeface="Avenir"/>
                <a:ea typeface="Avenir"/>
                <a:cs typeface="Avenir"/>
                <a:sym typeface="Avenir"/>
              </a:rPr>
              <a:t>Dünya Beyin Günü Liderliği</a:t>
            </a:r>
            <a:endParaRPr sz="500" b="1" i="0" u="none" strike="noStrike" cap="none" dirty="0">
              <a:solidFill>
                <a:srgbClr val="FF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79" name="Google Shape;179;p5"/>
          <p:cNvSpPr txBox="1"/>
          <p:nvPr/>
        </p:nvSpPr>
        <p:spPr>
          <a:xfrm>
            <a:off x="910000" y="1381638"/>
            <a:ext cx="3225900" cy="8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dirty="0">
                <a:solidFill>
                  <a:srgbClr val="5586AB"/>
                </a:solidFill>
                <a:latin typeface="Avenir"/>
                <a:ea typeface="Avenir"/>
                <a:cs typeface="Avenir"/>
                <a:sym typeface="Avenir"/>
              </a:rPr>
              <a:t>‘’Bu Dünya Beyin Günü, birlik olmak  ve bugünümüzü ve geleceğimizi savunmak </a:t>
            </a:r>
            <a:r>
              <a:rPr lang="en" sz="1100" dirty="0" smtClean="0">
                <a:solidFill>
                  <a:srgbClr val="5586AB"/>
                </a:solidFill>
                <a:latin typeface="Avenir"/>
                <a:ea typeface="Avenir"/>
                <a:cs typeface="Avenir"/>
                <a:sym typeface="Avenir"/>
              </a:rPr>
              <a:t>için</a:t>
            </a:r>
            <a:r>
              <a:rPr lang="tr-TR" sz="1100" dirty="0" smtClean="0">
                <a:solidFill>
                  <a:srgbClr val="5586AB"/>
                </a:solidFill>
                <a:latin typeface="Avenir"/>
                <a:ea typeface="Avenir"/>
                <a:cs typeface="Avenir"/>
                <a:sym typeface="Avenir"/>
              </a:rPr>
              <a:t> bizler için </a:t>
            </a:r>
            <a:r>
              <a:rPr lang="en" sz="1100" dirty="0" smtClean="0">
                <a:solidFill>
                  <a:srgbClr val="5586AB"/>
                </a:solidFill>
                <a:latin typeface="Avenir"/>
                <a:ea typeface="Avenir"/>
                <a:cs typeface="Avenir"/>
                <a:sym typeface="Avenir"/>
              </a:rPr>
              <a:t>bir </a:t>
            </a:r>
            <a:r>
              <a:rPr lang="en" sz="1100" dirty="0">
                <a:solidFill>
                  <a:srgbClr val="5586AB"/>
                </a:solidFill>
                <a:latin typeface="Avenir"/>
                <a:ea typeface="Avenir"/>
                <a:cs typeface="Avenir"/>
                <a:sym typeface="Avenir"/>
              </a:rPr>
              <a:t>fırsattır. Savunuculuk ve politika değişiklikleriyle, kolektif seslerimiz dünya çapında daha iyi önleyici sağlık hizmetleri için bir hareket başlatacak ve daha parlak, daha sağlıklı bir yarının önünü açacaktır.’’</a:t>
            </a:r>
            <a:endParaRPr sz="1100" dirty="0">
              <a:solidFill>
                <a:srgbClr val="5586AB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dirty="0">
              <a:solidFill>
                <a:srgbClr val="5586AB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b="0" i="0" u="none" strike="noStrike" cap="none" dirty="0">
              <a:solidFill>
                <a:srgbClr val="5586AB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rgbClr val="5586AB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80" name="Google Shape;180;p5"/>
          <p:cNvSpPr txBox="1"/>
          <p:nvPr/>
        </p:nvSpPr>
        <p:spPr>
          <a:xfrm>
            <a:off x="4571377" y="1527790"/>
            <a:ext cx="3545400" cy="9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100" dirty="0">
                <a:solidFill>
                  <a:srgbClr val="5586AB"/>
                </a:solidFill>
                <a:highlight>
                  <a:schemeClr val="lt1"/>
                </a:highlight>
                <a:latin typeface="Avenir"/>
                <a:ea typeface="Avenir"/>
                <a:cs typeface="Avenir"/>
                <a:sym typeface="Avenir"/>
              </a:rPr>
              <a:t>‘’Dünya Beyin Günü 2024'e yaklaşırken, birlik olup beyin sağlığı ve </a:t>
            </a:r>
            <a:r>
              <a:rPr lang="tr-TR" sz="1100" dirty="0" smtClean="0">
                <a:solidFill>
                  <a:srgbClr val="5586AB"/>
                </a:solidFill>
                <a:highlight>
                  <a:schemeClr val="lt1"/>
                </a:highlight>
                <a:latin typeface="Avenir"/>
                <a:ea typeface="Avenir"/>
                <a:cs typeface="Avenir"/>
                <a:sym typeface="Avenir"/>
              </a:rPr>
              <a:t>korunma </a:t>
            </a:r>
            <a:r>
              <a:rPr lang="en" sz="1100" dirty="0" smtClean="0">
                <a:solidFill>
                  <a:srgbClr val="5586AB"/>
                </a:solidFill>
                <a:highlight>
                  <a:schemeClr val="lt1"/>
                </a:highlight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" sz="1100" dirty="0">
                <a:solidFill>
                  <a:srgbClr val="5586AB"/>
                </a:solidFill>
                <a:highlight>
                  <a:schemeClr val="lt1"/>
                </a:highlight>
                <a:latin typeface="Avenir"/>
                <a:ea typeface="Avenir"/>
                <a:cs typeface="Avenir"/>
                <a:sym typeface="Avenir"/>
              </a:rPr>
              <a:t>konularını destekleyelim</a:t>
            </a:r>
            <a:r>
              <a:rPr lang="en" sz="1100" dirty="0" smtClean="0">
                <a:solidFill>
                  <a:srgbClr val="5586AB"/>
                </a:solidFill>
                <a:highlight>
                  <a:schemeClr val="lt1"/>
                </a:highlight>
                <a:latin typeface="Avenir"/>
                <a:ea typeface="Avenir"/>
                <a:cs typeface="Avenir"/>
                <a:sym typeface="Avenir"/>
              </a:rPr>
              <a:t>.</a:t>
            </a:r>
            <a:r>
              <a:rPr lang="tr-TR" sz="1100" dirty="0" smtClean="0">
                <a:solidFill>
                  <a:srgbClr val="5586AB"/>
                </a:solidFill>
                <a:highlight>
                  <a:schemeClr val="lt1"/>
                </a:highlight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" sz="1100" dirty="0" smtClean="0">
                <a:solidFill>
                  <a:srgbClr val="5586AB"/>
                </a:solidFill>
                <a:highlight>
                  <a:schemeClr val="lt1"/>
                </a:highlight>
                <a:latin typeface="Avenir"/>
                <a:ea typeface="Avenir"/>
                <a:cs typeface="Avenir"/>
                <a:sym typeface="Avenir"/>
              </a:rPr>
              <a:t>Sözlerden </a:t>
            </a:r>
            <a:r>
              <a:rPr lang="en" sz="1100" dirty="0">
                <a:solidFill>
                  <a:srgbClr val="5586AB"/>
                </a:solidFill>
                <a:highlight>
                  <a:schemeClr val="lt1"/>
                </a:highlight>
                <a:latin typeface="Avenir"/>
                <a:ea typeface="Avenir"/>
                <a:cs typeface="Avenir"/>
                <a:sym typeface="Avenir"/>
              </a:rPr>
              <a:t>öte, anlamlı adımlar atmamız gerekiyor. Birlikte, </a:t>
            </a:r>
            <a:r>
              <a:rPr lang="tr-TR" sz="1100" dirty="0" smtClean="0">
                <a:solidFill>
                  <a:srgbClr val="5586AB"/>
                </a:solidFill>
                <a:highlight>
                  <a:schemeClr val="lt1"/>
                </a:highlight>
                <a:latin typeface="Avenir"/>
                <a:ea typeface="Avenir"/>
                <a:cs typeface="Avenir"/>
                <a:sym typeface="Avenir"/>
              </a:rPr>
              <a:t>korunma </a:t>
            </a:r>
            <a:r>
              <a:rPr lang="en" sz="1100" dirty="0" smtClean="0">
                <a:solidFill>
                  <a:srgbClr val="5586AB"/>
                </a:solidFill>
                <a:highlight>
                  <a:schemeClr val="lt1"/>
                </a:highlight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" sz="1100" dirty="0">
                <a:solidFill>
                  <a:srgbClr val="5586AB"/>
                </a:solidFill>
                <a:highlight>
                  <a:schemeClr val="lt1"/>
                </a:highlight>
                <a:latin typeface="Avenir"/>
                <a:ea typeface="Avenir"/>
                <a:cs typeface="Avenir"/>
                <a:sym typeface="Avenir"/>
              </a:rPr>
              <a:t>anlayışının sadece bir kavram değil, yaşam tarzı haline geldiği bir gelecek inşa ediyoruz; böylece gelecek nesiller, nörolojik bozukluklara öncelik veren bir dünya miras alacak.’’</a:t>
            </a:r>
            <a:endParaRPr sz="1100" b="0" i="0" u="none" strike="noStrike" cap="none" dirty="0">
              <a:solidFill>
                <a:srgbClr val="5586AB"/>
              </a:solidFill>
              <a:highlight>
                <a:schemeClr val="lt1"/>
              </a:highlight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81" name="Google Shape;18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67338" y="3107713"/>
            <a:ext cx="1778324" cy="1747124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5"/>
          <p:cNvSpPr txBox="1"/>
          <p:nvPr/>
        </p:nvSpPr>
        <p:spPr>
          <a:xfrm>
            <a:off x="6181425" y="3243100"/>
            <a:ext cx="1778400" cy="9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0" i="0" u="none" strike="noStrike" cap="none">
                <a:solidFill>
                  <a:schemeClr val="dk2"/>
                </a:solidFill>
                <a:highlight>
                  <a:schemeClr val="lt1"/>
                </a:highlight>
                <a:latin typeface="Avenir"/>
                <a:ea typeface="Avenir"/>
                <a:cs typeface="Avenir"/>
                <a:sym typeface="Avenir"/>
              </a:rPr>
              <a:t>David Dodick, MD, Emeritus </a:t>
            </a:r>
            <a:endParaRPr sz="900">
              <a:solidFill>
                <a:schemeClr val="dk2"/>
              </a:solidFill>
              <a:highlight>
                <a:schemeClr val="lt1"/>
              </a:highlight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>
                <a:solidFill>
                  <a:schemeClr val="dk2"/>
                </a:solidFill>
                <a:highlight>
                  <a:schemeClr val="lt1"/>
                </a:highlight>
                <a:latin typeface="Avenir"/>
                <a:ea typeface="Avenir"/>
                <a:cs typeface="Avenir"/>
                <a:sym typeface="Avenir"/>
              </a:rPr>
              <a:t>Profesör, Nöroloji,</a:t>
            </a:r>
            <a:r>
              <a:rPr lang="en" sz="900" b="0" i="0" u="none" strike="noStrike" cap="none">
                <a:solidFill>
                  <a:schemeClr val="dk2"/>
                </a:solidFill>
                <a:highlight>
                  <a:schemeClr val="lt1"/>
                </a:highlight>
                <a:latin typeface="Avenir"/>
                <a:ea typeface="Avenir"/>
                <a:cs typeface="Avenir"/>
                <a:sym typeface="Avenir"/>
              </a:rPr>
              <a:t> Mayo Clinic</a:t>
            </a:r>
            <a:endParaRPr sz="900" b="0" i="0" u="none" strike="noStrike" cap="none">
              <a:solidFill>
                <a:schemeClr val="dk2"/>
              </a:solidFill>
              <a:highlight>
                <a:schemeClr val="lt1"/>
              </a:highlight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>
                <a:solidFill>
                  <a:schemeClr val="dk2"/>
                </a:solidFill>
                <a:highlight>
                  <a:schemeClr val="lt1"/>
                </a:highlight>
                <a:latin typeface="Avenir"/>
                <a:ea typeface="Avenir"/>
                <a:cs typeface="Avenir"/>
                <a:sym typeface="Avenir"/>
              </a:rPr>
              <a:t>Dünya Beyin Günü Ortak Başkanı</a:t>
            </a:r>
            <a:r>
              <a:rPr lang="en" sz="900" b="0" i="0" u="none" strike="noStrike" cap="none">
                <a:solidFill>
                  <a:schemeClr val="dk2"/>
                </a:solidFill>
                <a:highlight>
                  <a:schemeClr val="lt1"/>
                </a:highlight>
                <a:latin typeface="Avenir"/>
                <a:ea typeface="Avenir"/>
                <a:cs typeface="Avenir"/>
                <a:sym typeface="Avenir"/>
              </a:rPr>
              <a:t> </a:t>
            </a:r>
            <a:endParaRPr sz="900" b="0" i="0" u="none" strike="noStrike" cap="none">
              <a:solidFill>
                <a:srgbClr val="5586AB"/>
              </a:solidFill>
              <a:highlight>
                <a:schemeClr val="lt1"/>
              </a:highlight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83" name="Google Shape;183;p5"/>
          <p:cNvSpPr txBox="1"/>
          <p:nvPr/>
        </p:nvSpPr>
        <p:spPr>
          <a:xfrm>
            <a:off x="2375250" y="3243100"/>
            <a:ext cx="1589400" cy="9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0" i="0" u="none" strike="noStrike" cap="none">
                <a:solidFill>
                  <a:schemeClr val="dk2"/>
                </a:solidFill>
                <a:highlight>
                  <a:schemeClr val="lt1"/>
                </a:highlight>
                <a:latin typeface="Avenir"/>
                <a:ea typeface="Avenir"/>
                <a:cs typeface="Avenir"/>
                <a:sym typeface="Avenir"/>
              </a:rPr>
              <a:t>Prof. Tissa Wijeratne, </a:t>
            </a:r>
            <a:endParaRPr sz="900">
              <a:solidFill>
                <a:schemeClr val="dk2"/>
              </a:solidFill>
              <a:highlight>
                <a:schemeClr val="lt1"/>
              </a:highlight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>
                <a:solidFill>
                  <a:schemeClr val="dk2"/>
                </a:solidFill>
                <a:highlight>
                  <a:schemeClr val="lt1"/>
                </a:highlight>
                <a:latin typeface="Avenir"/>
                <a:ea typeface="Avenir"/>
                <a:cs typeface="Avenir"/>
                <a:sym typeface="Avenir"/>
              </a:rPr>
              <a:t>Dünya Beyin Günü Ortak Başkanı</a:t>
            </a:r>
            <a:endParaRPr sz="900">
              <a:solidFill>
                <a:schemeClr val="dk2"/>
              </a:solidFill>
              <a:highlight>
                <a:schemeClr val="lt1"/>
              </a:highlight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84" name="Google Shape;184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3975" y="3118275"/>
            <a:ext cx="1685476" cy="164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Google Shape;189;p6"/>
          <p:cNvGrpSpPr/>
          <p:nvPr/>
        </p:nvGrpSpPr>
        <p:grpSpPr>
          <a:xfrm>
            <a:off x="520758" y="460034"/>
            <a:ext cx="8102480" cy="4530168"/>
            <a:chOff x="0" y="0"/>
            <a:chExt cx="21606612" cy="12080449"/>
          </a:xfrm>
        </p:grpSpPr>
        <p:sp>
          <p:nvSpPr>
            <p:cNvPr id="190" name="Google Shape;190;p6"/>
            <p:cNvSpPr/>
            <p:nvPr/>
          </p:nvSpPr>
          <p:spPr>
            <a:xfrm>
              <a:off x="912" y="0"/>
              <a:ext cx="21605700" cy="4461000"/>
            </a:xfrm>
            <a:prstGeom prst="roundRect">
              <a:avLst>
                <a:gd name="adj" fmla="val 14157"/>
              </a:avLst>
            </a:prstGeom>
            <a:solidFill>
              <a:srgbClr val="233A64"/>
            </a:solidFill>
            <a:ln>
              <a:noFill/>
            </a:ln>
          </p:spPr>
          <p:txBody>
            <a:bodyPr spcFirstLastPara="1" wrap="square" lIns="26775" tIns="26775" rIns="26775" bIns="267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Helvetica Neue"/>
                <a:buNone/>
              </a:pPr>
              <a:endParaRPr sz="11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91" name="Google Shape;191;p6"/>
            <p:cNvSpPr/>
            <p:nvPr/>
          </p:nvSpPr>
          <p:spPr>
            <a:xfrm>
              <a:off x="0" y="2847349"/>
              <a:ext cx="21603300" cy="9233100"/>
            </a:xfrm>
            <a:prstGeom prst="roundRect">
              <a:avLst>
                <a:gd name="adj" fmla="val 6172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26775" tIns="26775" rIns="26775" bIns="267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Helvetica Neue"/>
                <a:buNone/>
              </a:pPr>
              <a:endParaRPr sz="11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92" name="Google Shape;192;p6"/>
            <p:cNvSpPr/>
            <p:nvPr/>
          </p:nvSpPr>
          <p:spPr>
            <a:xfrm>
              <a:off x="7053" y="2439212"/>
              <a:ext cx="21593400" cy="1269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26775" tIns="26775" rIns="26775" bIns="267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Helvetica Neue"/>
                <a:buNone/>
              </a:pPr>
              <a:endParaRPr sz="11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93" name="Google Shape;193;p6"/>
          <p:cNvSpPr txBox="1"/>
          <p:nvPr/>
        </p:nvSpPr>
        <p:spPr>
          <a:xfrm>
            <a:off x="830954" y="725325"/>
            <a:ext cx="6270000" cy="4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F2F2"/>
              </a:buClr>
              <a:buSzPts val="2600"/>
              <a:buFont typeface="Helvetica Neue"/>
              <a:buNone/>
            </a:pPr>
            <a:r>
              <a:rPr lang="tr-TR" sz="2600" b="1" dirty="0" smtClean="0">
                <a:solidFill>
                  <a:srgbClr val="FF0000"/>
                </a:solidFill>
                <a:latin typeface="Avenir"/>
                <a:ea typeface="Avenir"/>
                <a:cs typeface="Avenir"/>
                <a:sym typeface="Avenir"/>
              </a:rPr>
              <a:t>Niçin Korunma</a:t>
            </a:r>
            <a:r>
              <a:rPr lang="en" sz="2600" b="1" dirty="0" smtClean="0">
                <a:solidFill>
                  <a:srgbClr val="FF0000"/>
                </a:solidFill>
                <a:latin typeface="Avenir"/>
                <a:ea typeface="Avenir"/>
                <a:cs typeface="Avenir"/>
                <a:sym typeface="Avenir"/>
              </a:rPr>
              <a:t>?</a:t>
            </a:r>
            <a:endParaRPr sz="500" b="1" i="0" u="none" strike="noStrike" cap="none" dirty="0">
              <a:solidFill>
                <a:srgbClr val="FF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94" name="Google Shape;194;p6"/>
          <p:cNvSpPr txBox="1"/>
          <p:nvPr/>
        </p:nvSpPr>
        <p:spPr>
          <a:xfrm>
            <a:off x="1116111" y="1823700"/>
            <a:ext cx="4418400" cy="2250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İnme, Alzheimer hastalığı ve epilepsi gibi nörolojik hastalıklar, </a:t>
            </a:r>
            <a:r>
              <a:rPr lang="tr-TR" dirty="0" err="1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dizabilite</a:t>
            </a:r>
            <a:r>
              <a:rPr lang="tr-TR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 ile ilişkili </a:t>
            </a:r>
            <a:r>
              <a:rPr lang="en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yaşam yıllarına önemli </a:t>
            </a:r>
            <a:r>
              <a:rPr lang="en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ölçüde katkıda </a:t>
            </a:r>
            <a:r>
              <a:rPr lang="en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bulunur</a:t>
            </a:r>
            <a:endParaRPr lang="tr-TR" dirty="0" smtClean="0">
              <a:solidFill>
                <a:srgbClr val="233A6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tr-TR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*</a:t>
            </a:r>
            <a:r>
              <a:rPr lang="tr-TR" b="1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A</a:t>
            </a:r>
            <a:r>
              <a:rPr lang="en" b="1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ncak </a:t>
            </a:r>
            <a:r>
              <a:rPr lang="en" b="1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bu hastalıkların birçoğu </a:t>
            </a:r>
            <a:r>
              <a:rPr lang="en" b="1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önlenebilir</a:t>
            </a:r>
            <a:r>
              <a:rPr lang="tr-TR" b="1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!!!!</a:t>
            </a:r>
            <a:endParaRPr dirty="0">
              <a:solidFill>
                <a:srgbClr val="233A6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İnme vakalarının %90'ı</a:t>
            </a:r>
            <a:endParaRPr dirty="0">
              <a:solidFill>
                <a:srgbClr val="233A6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Demans vakalarının %40'ı</a:t>
            </a:r>
            <a:endParaRPr dirty="0">
              <a:solidFill>
                <a:srgbClr val="233A6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Epilepsi vakalarının %</a:t>
            </a:r>
            <a:r>
              <a:rPr lang="en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25'i</a:t>
            </a:r>
            <a:r>
              <a:rPr lang="tr-TR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tr-TR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önlenebilir</a:t>
            </a:r>
            <a:endParaRPr dirty="0">
              <a:solidFill>
                <a:srgbClr val="233A64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95" name="Google Shape;195;p6"/>
          <p:cNvPicPr preferRelativeResize="0"/>
          <p:nvPr/>
        </p:nvPicPr>
        <p:blipFill rotWithShape="1">
          <a:blip r:embed="rId3">
            <a:alphaModFix/>
          </a:blip>
          <a:srcRect l="15705" r="15706"/>
          <a:stretch/>
        </p:blipFill>
        <p:spPr>
          <a:xfrm>
            <a:off x="5897424" y="2126974"/>
            <a:ext cx="2130452" cy="20703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24705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Google Shape;189;p6"/>
          <p:cNvGrpSpPr/>
          <p:nvPr/>
        </p:nvGrpSpPr>
        <p:grpSpPr>
          <a:xfrm>
            <a:off x="520758" y="460034"/>
            <a:ext cx="8102480" cy="4530168"/>
            <a:chOff x="0" y="0"/>
            <a:chExt cx="21606612" cy="12080449"/>
          </a:xfrm>
        </p:grpSpPr>
        <p:sp>
          <p:nvSpPr>
            <p:cNvPr id="190" name="Google Shape;190;p6"/>
            <p:cNvSpPr/>
            <p:nvPr/>
          </p:nvSpPr>
          <p:spPr>
            <a:xfrm>
              <a:off x="912" y="0"/>
              <a:ext cx="21605700" cy="4461000"/>
            </a:xfrm>
            <a:prstGeom prst="roundRect">
              <a:avLst>
                <a:gd name="adj" fmla="val 14157"/>
              </a:avLst>
            </a:prstGeom>
            <a:solidFill>
              <a:srgbClr val="233A64"/>
            </a:solidFill>
            <a:ln>
              <a:noFill/>
            </a:ln>
          </p:spPr>
          <p:txBody>
            <a:bodyPr spcFirstLastPara="1" wrap="square" lIns="26775" tIns="26775" rIns="26775" bIns="267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Helvetica Neue"/>
                <a:buNone/>
              </a:pPr>
              <a:endParaRPr sz="11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91" name="Google Shape;191;p6"/>
            <p:cNvSpPr/>
            <p:nvPr/>
          </p:nvSpPr>
          <p:spPr>
            <a:xfrm>
              <a:off x="0" y="2847349"/>
              <a:ext cx="21603300" cy="9233100"/>
            </a:xfrm>
            <a:prstGeom prst="roundRect">
              <a:avLst>
                <a:gd name="adj" fmla="val 6172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26775" tIns="26775" rIns="26775" bIns="267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Helvetica Neue"/>
                <a:buNone/>
              </a:pPr>
              <a:endParaRPr sz="11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92" name="Google Shape;192;p6"/>
            <p:cNvSpPr/>
            <p:nvPr/>
          </p:nvSpPr>
          <p:spPr>
            <a:xfrm>
              <a:off x="7053" y="2439212"/>
              <a:ext cx="21593400" cy="1269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26775" tIns="26775" rIns="26775" bIns="267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Helvetica Neue"/>
                <a:buNone/>
              </a:pPr>
              <a:endParaRPr sz="11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93" name="Google Shape;193;p6"/>
          <p:cNvSpPr txBox="1"/>
          <p:nvPr/>
        </p:nvSpPr>
        <p:spPr>
          <a:xfrm>
            <a:off x="830954" y="725325"/>
            <a:ext cx="6270000" cy="4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F2F2"/>
              </a:buClr>
              <a:buSzPts val="2600"/>
              <a:buFont typeface="Helvetica Neue"/>
              <a:buNone/>
            </a:pPr>
            <a:r>
              <a:rPr lang="tr-TR" sz="2600" b="1" dirty="0" smtClean="0">
                <a:solidFill>
                  <a:srgbClr val="FF0000"/>
                </a:solidFill>
                <a:latin typeface="Avenir"/>
                <a:ea typeface="Avenir"/>
                <a:cs typeface="Avenir"/>
                <a:sym typeface="Avenir"/>
              </a:rPr>
              <a:t>Niçin Korunma</a:t>
            </a:r>
            <a:r>
              <a:rPr lang="en" sz="2600" b="1" dirty="0" smtClean="0">
                <a:solidFill>
                  <a:srgbClr val="FF0000"/>
                </a:solidFill>
                <a:latin typeface="Avenir"/>
                <a:ea typeface="Avenir"/>
                <a:cs typeface="Avenir"/>
                <a:sym typeface="Avenir"/>
              </a:rPr>
              <a:t>?</a:t>
            </a:r>
            <a:endParaRPr sz="500" b="1" i="0" u="none" strike="noStrike" cap="none" dirty="0">
              <a:solidFill>
                <a:srgbClr val="FF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94" name="Google Shape;194;p6"/>
          <p:cNvSpPr txBox="1"/>
          <p:nvPr/>
        </p:nvSpPr>
        <p:spPr>
          <a:xfrm>
            <a:off x="1116111" y="1823700"/>
            <a:ext cx="4418400" cy="246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Dünya </a:t>
            </a:r>
            <a:r>
              <a:rPr lang="en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genelinde, 100.000 kişi başına </a:t>
            </a:r>
            <a:r>
              <a:rPr lang="en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ortalama </a:t>
            </a:r>
            <a:r>
              <a:rPr lang="en" b="1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3.1</a:t>
            </a:r>
            <a:r>
              <a:rPr lang="en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 nörolog düşmekte </a:t>
            </a:r>
            <a:endParaRPr lang="tr-TR" dirty="0">
              <a:solidFill>
                <a:srgbClr val="233A6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tr-TR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D</a:t>
            </a:r>
            <a:r>
              <a:rPr lang="en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üşük </a:t>
            </a:r>
            <a:r>
              <a:rPr lang="en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gelirli ülkelerde bu oran çok daha düşüktür</a:t>
            </a:r>
            <a:r>
              <a:rPr lang="en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.</a:t>
            </a:r>
            <a:endParaRPr lang="tr-TR" dirty="0" smtClean="0">
              <a:solidFill>
                <a:srgbClr val="233A64"/>
              </a:solidFill>
              <a:latin typeface="Avenir"/>
              <a:ea typeface="Avenir"/>
              <a:cs typeface="Avenir"/>
              <a:sym typeface="Avenir"/>
            </a:endParaRPr>
          </a:p>
          <a:p>
            <a:pPr lv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</a:pPr>
            <a:r>
              <a:rPr lang="tr-TR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Y</a:t>
            </a:r>
            <a:r>
              <a:rPr lang="en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üksek gelirli ülkelerdeki </a:t>
            </a:r>
            <a:r>
              <a:rPr lang="en" b="1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7.</a:t>
            </a:r>
            <a:r>
              <a:rPr lang="en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1 oranı ile kıyaslandığında </a:t>
            </a:r>
            <a:r>
              <a:rPr lang="tr-TR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d</a:t>
            </a:r>
            <a:r>
              <a:rPr lang="en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üşük </a:t>
            </a:r>
            <a:r>
              <a:rPr lang="en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gelirli ülkelerde, 100.000 kişi başına </a:t>
            </a:r>
            <a:r>
              <a:rPr lang="tr-TR" b="1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0-0.1</a:t>
            </a:r>
            <a:r>
              <a:rPr lang="tr-TR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 gibi</a:t>
            </a:r>
            <a:r>
              <a:rPr lang="tr-TR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 oldukça </a:t>
            </a:r>
            <a:r>
              <a:rPr lang="en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düşük </a:t>
            </a:r>
            <a:r>
              <a:rPr lang="en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seviyelerdedir</a:t>
            </a:r>
            <a:r>
              <a:rPr lang="en" sz="1200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.</a:t>
            </a:r>
            <a:endParaRPr sz="1200" b="0" i="0" u="none" strike="noStrike" cap="none" dirty="0">
              <a:solidFill>
                <a:srgbClr val="233A64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95" name="Google Shape;195;p6"/>
          <p:cNvPicPr preferRelativeResize="0"/>
          <p:nvPr/>
        </p:nvPicPr>
        <p:blipFill rotWithShape="1">
          <a:blip r:embed="rId3">
            <a:alphaModFix/>
          </a:blip>
          <a:srcRect l="15705" r="15706"/>
          <a:stretch/>
        </p:blipFill>
        <p:spPr>
          <a:xfrm>
            <a:off x="5897424" y="2126974"/>
            <a:ext cx="2130452" cy="20703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24705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1803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Google Shape;200;p7"/>
          <p:cNvGrpSpPr/>
          <p:nvPr/>
        </p:nvGrpSpPr>
        <p:grpSpPr>
          <a:xfrm>
            <a:off x="520758" y="460034"/>
            <a:ext cx="8102480" cy="4530168"/>
            <a:chOff x="0" y="0"/>
            <a:chExt cx="21606612" cy="12080449"/>
          </a:xfrm>
        </p:grpSpPr>
        <p:sp>
          <p:nvSpPr>
            <p:cNvPr id="201" name="Google Shape;201;p7"/>
            <p:cNvSpPr/>
            <p:nvPr/>
          </p:nvSpPr>
          <p:spPr>
            <a:xfrm>
              <a:off x="912" y="0"/>
              <a:ext cx="21605700" cy="4461000"/>
            </a:xfrm>
            <a:prstGeom prst="roundRect">
              <a:avLst>
                <a:gd name="adj" fmla="val 14157"/>
              </a:avLst>
            </a:prstGeom>
            <a:solidFill>
              <a:srgbClr val="233A64"/>
            </a:solidFill>
            <a:ln>
              <a:noFill/>
            </a:ln>
          </p:spPr>
          <p:txBody>
            <a:bodyPr spcFirstLastPara="1" wrap="square" lIns="26775" tIns="26775" rIns="26775" bIns="267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Helvetica Neue"/>
                <a:buNone/>
              </a:pPr>
              <a:endParaRPr sz="11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0" y="2847349"/>
              <a:ext cx="21603300" cy="9233100"/>
            </a:xfrm>
            <a:prstGeom prst="roundRect">
              <a:avLst>
                <a:gd name="adj" fmla="val 6172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26775" tIns="26775" rIns="26775" bIns="267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Helvetica Neue"/>
                <a:buNone/>
              </a:pPr>
              <a:endParaRPr sz="11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03" name="Google Shape;203;p7"/>
            <p:cNvSpPr/>
            <p:nvPr/>
          </p:nvSpPr>
          <p:spPr>
            <a:xfrm>
              <a:off x="7053" y="2439212"/>
              <a:ext cx="21593400" cy="1269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26775" tIns="26775" rIns="26775" bIns="267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Helvetica Neue"/>
                <a:buNone/>
              </a:pPr>
              <a:endParaRPr sz="11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204" name="Google Shape;204;p7"/>
          <p:cNvSpPr txBox="1"/>
          <p:nvPr/>
        </p:nvSpPr>
        <p:spPr>
          <a:xfrm>
            <a:off x="830954" y="725325"/>
            <a:ext cx="6270000" cy="4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F2F2"/>
              </a:buClr>
              <a:buSzPts val="2600"/>
              <a:buFont typeface="Helvetica Neue"/>
              <a:buNone/>
            </a:pPr>
            <a:r>
              <a:rPr lang="tr-TR" sz="2600" b="1" dirty="0" smtClean="0">
                <a:solidFill>
                  <a:srgbClr val="FF0000"/>
                </a:solidFill>
                <a:latin typeface="Avenir"/>
                <a:ea typeface="Avenir"/>
                <a:cs typeface="Avenir"/>
                <a:sym typeface="Avenir"/>
              </a:rPr>
              <a:t>Niçin </a:t>
            </a:r>
            <a:r>
              <a:rPr lang="en" sz="2600" b="1" dirty="0" smtClean="0">
                <a:solidFill>
                  <a:srgbClr val="FF0000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" sz="2600" b="1" dirty="0">
                <a:solidFill>
                  <a:srgbClr val="FF0000"/>
                </a:solidFill>
                <a:latin typeface="Avenir"/>
                <a:ea typeface="Avenir"/>
                <a:cs typeface="Avenir"/>
                <a:sym typeface="Avenir"/>
              </a:rPr>
              <a:t>Koruma</a:t>
            </a:r>
            <a:r>
              <a:rPr lang="en" sz="2600" b="1" i="0" u="none" strike="noStrike" cap="none" dirty="0">
                <a:solidFill>
                  <a:srgbClr val="FF0000"/>
                </a:solidFill>
                <a:latin typeface="Avenir"/>
                <a:ea typeface="Avenir"/>
                <a:cs typeface="Avenir"/>
                <a:sym typeface="Avenir"/>
              </a:rPr>
              <a:t>?</a:t>
            </a:r>
            <a:endParaRPr sz="500" b="1" i="0" u="none" strike="noStrike" cap="none" dirty="0">
              <a:solidFill>
                <a:srgbClr val="FF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05" name="Google Shape;205;p7"/>
          <p:cNvSpPr txBox="1"/>
          <p:nvPr/>
        </p:nvSpPr>
        <p:spPr>
          <a:xfrm>
            <a:off x="954150" y="1550200"/>
            <a:ext cx="7235700" cy="3322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Çoğu nörolojik hastalık için kesin tedaviler bulunmamakla birlikte, risk faktörlerini anlaşılması ve ele alınması bu yükü önemli ölçüde hafifletebilir</a:t>
            </a:r>
            <a:r>
              <a:rPr lang="en" sz="1200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.</a:t>
            </a:r>
            <a:endParaRPr lang="tr-TR" sz="1200" dirty="0" smtClean="0">
              <a:solidFill>
                <a:srgbClr val="233A6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tr-TR" sz="1200" dirty="0" smtClean="0">
              <a:solidFill>
                <a:srgbClr val="233A6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" sz="1200" b="1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2021 Küresel Hastalık Yükü Çalışması </a:t>
            </a:r>
            <a:r>
              <a:rPr lang="en" sz="1200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şunları ortaya koymuştur</a:t>
            </a:r>
            <a:r>
              <a:rPr lang="en" sz="1200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:</a:t>
            </a:r>
            <a:endParaRPr sz="1100" dirty="0">
              <a:solidFill>
                <a:srgbClr val="233A6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233A6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-298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3A64"/>
              </a:buClr>
              <a:buSzPts val="1100"/>
              <a:buFont typeface="Avenir"/>
              <a:buChar char="●"/>
            </a:pPr>
            <a:r>
              <a:rPr lang="en" sz="1200" b="0" i="0" u="none" strike="noStrike" cap="none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3.40 milyar insan sinir sistemi sağlığı kaybı yaşadı ve 11.1 milyon insan sinir sistemi hastalıkları nedeniyle hayatını kaybetti</a:t>
            </a:r>
            <a:r>
              <a:rPr lang="en" sz="1200" b="0" i="0" u="none" strike="noStrike" cap="none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.</a:t>
            </a:r>
            <a:endParaRPr lang="tr-TR" sz="1200" b="0" i="0" u="none" strike="noStrike" cap="none" dirty="0" smtClean="0">
              <a:solidFill>
                <a:srgbClr val="233A6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158750"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3A64"/>
              </a:buClr>
              <a:buSzPts val="1100"/>
            </a:pPr>
            <a:endParaRPr sz="1200" b="0" i="0" u="none" strike="noStrike" cap="none" dirty="0">
              <a:solidFill>
                <a:srgbClr val="233A6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-298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3A64"/>
              </a:buClr>
              <a:buSzPts val="1100"/>
              <a:buFont typeface="Avenir"/>
              <a:buChar char="●"/>
            </a:pPr>
            <a:r>
              <a:rPr lang="en" sz="1200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İnme </a:t>
            </a:r>
            <a:r>
              <a:rPr lang="tr-TR" sz="1200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neden olduğu </a:t>
            </a:r>
            <a:r>
              <a:rPr lang="en" sz="1200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  </a:t>
            </a:r>
            <a:r>
              <a:rPr lang="tr-TR" sz="1200" dirty="0" err="1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dizabilite</a:t>
            </a:r>
            <a:r>
              <a:rPr lang="tr-TR" sz="1200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 ilişkili </a:t>
            </a:r>
            <a:r>
              <a:rPr lang="en" sz="1200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yaşam </a:t>
            </a:r>
            <a:r>
              <a:rPr lang="en" sz="1200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yıllarının  </a:t>
            </a:r>
            <a:r>
              <a:rPr lang="en" sz="1200" b="1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%</a:t>
            </a:r>
            <a:r>
              <a:rPr lang="en" sz="1200" b="1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84.2'si</a:t>
            </a:r>
            <a:r>
              <a:rPr lang="en" sz="1200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,, belirlenmiş 18  risk faktörüne maruziyetin azaltılması ile potansiyel olarak </a:t>
            </a:r>
            <a:r>
              <a:rPr lang="en" sz="1200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önlenebilir</a:t>
            </a:r>
            <a:endParaRPr lang="tr-TR" sz="1200" dirty="0" smtClean="0">
              <a:solidFill>
                <a:srgbClr val="233A6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158750"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3A64"/>
              </a:buClr>
              <a:buSzPts val="1100"/>
            </a:pPr>
            <a:endParaRPr sz="1200" b="0" i="0" u="none" strike="noStrike" cap="none" dirty="0">
              <a:solidFill>
                <a:srgbClr val="233A6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-298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3A64"/>
              </a:buClr>
              <a:buSzPts val="1100"/>
              <a:buFont typeface="Avenir"/>
              <a:buChar char="●"/>
            </a:pPr>
            <a:r>
              <a:rPr lang="en" sz="1200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Kurşun maruziyetinin kontrol altına alınması, idiyopatik zihinsel engelliliğin yükünü </a:t>
            </a:r>
            <a:r>
              <a:rPr lang="en" sz="1200" b="1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%63.1</a:t>
            </a:r>
            <a:r>
              <a:rPr lang="en" sz="1200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; yüksek açlık plazma glukozunu normal düzeylere düşürülmesi, Alzheimer hastalığı ve diğer demansların yükünü </a:t>
            </a:r>
            <a:r>
              <a:rPr lang="en" sz="1200" b="1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%14.6 </a:t>
            </a:r>
            <a:r>
              <a:rPr lang="en" sz="1200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azaltabilir</a:t>
            </a:r>
            <a:r>
              <a:rPr lang="en" sz="1200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.</a:t>
            </a:r>
            <a:endParaRPr sz="1200" dirty="0">
              <a:solidFill>
                <a:srgbClr val="233A6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" sz="500" b="0" i="0" u="none" strike="noStrike" cap="none" dirty="0" smtClean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Lancet </a:t>
            </a:r>
            <a:r>
              <a:rPr lang="en" sz="500" b="0" i="0" u="none" strike="noStrike" cap="none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Neurology. (2024). Global, regional, and national burden of disorders affecting the nervous system, 1990–2021: a systematic analysis for the Global Burden of Disease Study 2021. The Lancet Neurology, 23(4), 344-381. </a:t>
            </a:r>
            <a:r>
              <a:rPr lang="en" sz="500" b="0" i="0" u="sng" strike="noStrike" cap="none" dirty="0">
                <a:solidFill>
                  <a:schemeClr val="hlink"/>
                </a:solidFill>
                <a:latin typeface="Avenir"/>
                <a:ea typeface="Avenir"/>
                <a:cs typeface="Avenir"/>
                <a:sym typeface="Avenir"/>
                <a:hlinkClick r:id="rId3"/>
              </a:rPr>
              <a:t>https://www.thelancet.com/journals/laneur/article/PIIS1474-4422(24)00038-3/fulltext</a:t>
            </a:r>
            <a:r>
              <a:rPr lang="en" sz="500" b="0" i="0" u="none" strike="noStrike" cap="none" dirty="0">
                <a:solidFill>
                  <a:srgbClr val="233A64"/>
                </a:solidFill>
                <a:latin typeface="Avenir"/>
                <a:ea typeface="Avenir"/>
                <a:cs typeface="Avenir"/>
                <a:sym typeface="Avenir"/>
              </a:rPr>
              <a:t>. Published March 14, 2024.</a:t>
            </a:r>
            <a:endParaRPr sz="500" b="0" i="0" u="none" strike="noStrike" cap="none" dirty="0">
              <a:solidFill>
                <a:srgbClr val="233A64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1126</Words>
  <Application>Microsoft Office PowerPoint</Application>
  <PresentationFormat>Ekran Gösterisi (16:9)</PresentationFormat>
  <Paragraphs>107</Paragraphs>
  <Slides>25</Slides>
  <Notes>15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25</vt:i4>
      </vt:variant>
    </vt:vector>
  </HeadingPairs>
  <TitlesOfParts>
    <vt:vector size="34" baseType="lpstr">
      <vt:lpstr>Helvetica Neue Light</vt:lpstr>
      <vt:lpstr>Arial</vt:lpstr>
      <vt:lpstr>inherit</vt:lpstr>
      <vt:lpstr>Rockwell</vt:lpstr>
      <vt:lpstr>Avenir</vt:lpstr>
      <vt:lpstr>Calibri</vt:lpstr>
      <vt:lpstr>Helvetica Neue</vt:lpstr>
      <vt:lpstr>White</vt:lpstr>
      <vt:lpstr>Simple Light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Büşranur Oğuz</dc:creator>
  <cp:lastModifiedBy>cnuser</cp:lastModifiedBy>
  <cp:revision>13</cp:revision>
  <dcterms:modified xsi:type="dcterms:W3CDTF">2024-07-18T13:08:01Z</dcterms:modified>
</cp:coreProperties>
</file>