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9" r:id="rId4"/>
    <p:sldId id="287" r:id="rId5"/>
    <p:sldId id="275" r:id="rId6"/>
    <p:sldId id="257" r:id="rId7"/>
    <p:sldId id="306" r:id="rId8"/>
    <p:sldId id="308" r:id="rId9"/>
    <p:sldId id="309" r:id="rId10"/>
    <p:sldId id="307" r:id="rId11"/>
    <p:sldId id="288" r:id="rId12"/>
    <p:sldId id="282" r:id="rId13"/>
    <p:sldId id="283" r:id="rId14"/>
    <p:sldId id="284" r:id="rId15"/>
    <p:sldId id="299" r:id="rId16"/>
    <p:sldId id="285" r:id="rId17"/>
    <p:sldId id="290" r:id="rId18"/>
    <p:sldId id="265" r:id="rId19"/>
    <p:sldId id="276" r:id="rId20"/>
    <p:sldId id="266" r:id="rId21"/>
    <p:sldId id="278" r:id="rId22"/>
    <p:sldId id="267" r:id="rId23"/>
    <p:sldId id="279" r:id="rId24"/>
    <p:sldId id="294" r:id="rId25"/>
    <p:sldId id="280" r:id="rId26"/>
    <p:sldId id="268" r:id="rId27"/>
    <p:sldId id="269" r:id="rId28"/>
    <p:sldId id="281" r:id="rId29"/>
    <p:sldId id="270" r:id="rId30"/>
    <p:sldId id="271" r:id="rId31"/>
    <p:sldId id="272" r:id="rId32"/>
    <p:sldId id="273" r:id="rId33"/>
    <p:sldId id="274" r:id="rId34"/>
    <p:sldId id="297" r:id="rId35"/>
    <p:sldId id="302" r:id="rId36"/>
    <p:sldId id="301" r:id="rId37"/>
    <p:sldId id="258" r:id="rId38"/>
    <p:sldId id="259" r:id="rId39"/>
    <p:sldId id="261" r:id="rId40"/>
    <p:sldId id="260" r:id="rId41"/>
    <p:sldId id="296" r:id="rId42"/>
    <p:sldId id="298" r:id="rId43"/>
    <p:sldId id="303" r:id="rId44"/>
    <p:sldId id="305" r:id="rId45"/>
    <p:sldId id="304" r:id="rId4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60"/>
  </p:normalViewPr>
  <p:slideViewPr>
    <p:cSldViewPr snapToGrid="0">
      <p:cViewPr varScale="1">
        <p:scale>
          <a:sx n="69" d="100"/>
          <a:sy n="69"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FEA8B33-4434-4656-B971-C227D749A16D}" type="datetimeFigureOut">
              <a:rPr lang="tr-TR" smtClean="0"/>
              <a:t>08.05.2023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115785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EA8B33-4434-4656-B971-C227D749A16D}" type="datetimeFigureOut">
              <a:rPr lang="tr-TR" smtClean="0"/>
              <a:t>08.05.2023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182178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EA8B33-4434-4656-B971-C227D749A16D}" type="datetimeFigureOut">
              <a:rPr lang="tr-TR" smtClean="0"/>
              <a:t>08.05.2023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51578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EA8B33-4434-4656-B971-C227D749A16D}" type="datetimeFigureOut">
              <a:rPr lang="tr-TR" smtClean="0"/>
              <a:t>08.05.2023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61447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FEA8B33-4434-4656-B971-C227D749A16D}" type="datetimeFigureOut">
              <a:rPr lang="tr-TR" smtClean="0"/>
              <a:t>08.05.2023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299518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FEA8B33-4434-4656-B971-C227D749A16D}" type="datetimeFigureOut">
              <a:rPr lang="tr-TR" smtClean="0"/>
              <a:t>08.05.2023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60860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FEA8B33-4434-4656-B971-C227D749A16D}" type="datetimeFigureOut">
              <a:rPr lang="tr-TR" smtClean="0"/>
              <a:t>08.05.2023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380252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FEA8B33-4434-4656-B971-C227D749A16D}" type="datetimeFigureOut">
              <a:rPr lang="tr-TR" smtClean="0"/>
              <a:t>08.05.2023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24522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FEA8B33-4434-4656-B971-C227D749A16D}" type="datetimeFigureOut">
              <a:rPr lang="tr-TR" smtClean="0"/>
              <a:t>08.05.2023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230202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FEA8B33-4434-4656-B971-C227D749A16D}" type="datetimeFigureOut">
              <a:rPr lang="tr-TR" smtClean="0"/>
              <a:t>08.05.2023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58775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FEA8B33-4434-4656-B971-C227D749A16D}" type="datetimeFigureOut">
              <a:rPr lang="tr-TR" smtClean="0"/>
              <a:t>08.05.2023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B6C9E6-DA91-4573-942E-4F507C80BFE0}" type="slidenum">
              <a:rPr lang="tr-TR" smtClean="0"/>
              <a:t>‹#›</a:t>
            </a:fld>
            <a:endParaRPr lang="tr-TR"/>
          </a:p>
        </p:txBody>
      </p:sp>
    </p:spTree>
    <p:extLst>
      <p:ext uri="{BB962C8B-B14F-4D97-AF65-F5344CB8AC3E}">
        <p14:creationId xmlns:p14="http://schemas.microsoft.com/office/powerpoint/2010/main" val="26451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A8B33-4434-4656-B971-C227D749A16D}" type="datetimeFigureOut">
              <a:rPr lang="tr-TR" smtClean="0"/>
              <a:t>08.05.2023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6C9E6-DA91-4573-942E-4F507C80BFE0}" type="slidenum">
              <a:rPr lang="tr-TR" smtClean="0"/>
              <a:t>‹#›</a:t>
            </a:fld>
            <a:endParaRPr lang="tr-TR"/>
          </a:p>
        </p:txBody>
      </p:sp>
    </p:spTree>
    <p:extLst>
      <p:ext uri="{BB962C8B-B14F-4D97-AF65-F5344CB8AC3E}">
        <p14:creationId xmlns:p14="http://schemas.microsoft.com/office/powerpoint/2010/main" val="396439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Epilepside Özürlülük ve Ehliyet</a:t>
            </a:r>
            <a:r>
              <a:rPr lang="tr-TR" dirty="0" smtClean="0"/>
              <a:t> </a:t>
            </a:r>
            <a:endParaRPr lang="tr-TR" dirty="0"/>
          </a:p>
        </p:txBody>
      </p:sp>
      <p:sp>
        <p:nvSpPr>
          <p:cNvPr id="3" name="Alt Başlık 2"/>
          <p:cNvSpPr>
            <a:spLocks noGrp="1"/>
          </p:cNvSpPr>
          <p:nvPr>
            <p:ph type="subTitle" idx="1"/>
          </p:nvPr>
        </p:nvSpPr>
        <p:spPr/>
        <p:txBody>
          <a:bodyPr>
            <a:normAutofit lnSpcReduction="10000"/>
          </a:bodyPr>
          <a:lstStyle/>
          <a:p>
            <a:r>
              <a:rPr lang="tr-TR" dirty="0" smtClean="0"/>
              <a:t>Sibel Üstün Özek</a:t>
            </a:r>
          </a:p>
          <a:p>
            <a:r>
              <a:rPr lang="tr-TR" dirty="0" smtClean="0"/>
              <a:t>Prof. Dr. Cemil Taşçıoğlu Şehir Hastanesi </a:t>
            </a:r>
          </a:p>
          <a:p>
            <a:r>
              <a:rPr lang="tr-TR" dirty="0" smtClean="0"/>
              <a:t>Nöroloji Kliniği</a:t>
            </a:r>
          </a:p>
          <a:p>
            <a:r>
              <a:rPr lang="tr-TR" dirty="0" smtClean="0"/>
              <a:t>İSTANBUL</a:t>
            </a:r>
          </a:p>
          <a:p>
            <a:endParaRPr lang="tr-TR" dirty="0"/>
          </a:p>
        </p:txBody>
      </p:sp>
    </p:spTree>
    <p:extLst>
      <p:ext uri="{BB962C8B-B14F-4D97-AF65-F5344CB8AC3E}">
        <p14:creationId xmlns:p14="http://schemas.microsoft.com/office/powerpoint/2010/main" val="3655597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45" y="942109"/>
            <a:ext cx="10605655" cy="5234854"/>
          </a:xfrm>
        </p:spPr>
        <p:txBody>
          <a:bodyPr>
            <a:normAutofit/>
          </a:bodyPr>
          <a:lstStyle/>
          <a:p>
            <a:pPr marL="0" indent="0">
              <a:buNone/>
            </a:pPr>
            <a:r>
              <a:rPr lang="tr-TR" b="1" dirty="0" smtClean="0">
                <a:solidFill>
                  <a:srgbClr val="FF0000"/>
                </a:solidFill>
              </a:rPr>
              <a:t>   Engellilik dereceleri</a:t>
            </a:r>
            <a:endParaRPr lang="tr-TR" b="1" dirty="0">
              <a:solidFill>
                <a:srgbClr val="FF0000"/>
              </a:solidFill>
            </a:endParaRPr>
          </a:p>
          <a:p>
            <a:r>
              <a:rPr lang="tr-TR" b="1" dirty="0"/>
              <a:t>Birinci derece engellilik: </a:t>
            </a:r>
            <a:r>
              <a:rPr lang="tr-TR" dirty="0"/>
              <a:t>Çalışma gücünün %80’inden fazlasını (%80 dahil) kaybetmiş </a:t>
            </a:r>
            <a:r>
              <a:rPr lang="tr-TR" dirty="0" smtClean="0"/>
              <a:t>bulunan birey </a:t>
            </a:r>
            <a:r>
              <a:rPr lang="tr-TR" dirty="0"/>
              <a:t>birinci derecede özürlü sayılır.</a:t>
            </a:r>
          </a:p>
          <a:p>
            <a:r>
              <a:rPr lang="tr-TR" b="1" dirty="0"/>
              <a:t>İkinci derece engellilik: </a:t>
            </a:r>
            <a:r>
              <a:rPr lang="tr-TR" dirty="0"/>
              <a:t>Çalışma gücünün %60’ından fazlasını (%60 dahil %80’e </a:t>
            </a:r>
            <a:r>
              <a:rPr lang="tr-TR" dirty="0" smtClean="0"/>
              <a:t>kadar) kaybetmiş </a:t>
            </a:r>
            <a:r>
              <a:rPr lang="tr-TR" dirty="0"/>
              <a:t>bulunan birey ikinci derecede özürlü sayılır.</a:t>
            </a:r>
          </a:p>
          <a:p>
            <a:r>
              <a:rPr lang="tr-TR" b="1" dirty="0"/>
              <a:t>Üçüncü derece engellilik: </a:t>
            </a:r>
            <a:r>
              <a:rPr lang="tr-TR" dirty="0"/>
              <a:t>Çalışma gücünün %40’ından fazlasını (%40 dahil %60’a </a:t>
            </a:r>
            <a:r>
              <a:rPr lang="tr-TR" dirty="0" smtClean="0"/>
              <a:t>kadar) kaybetmiş </a:t>
            </a:r>
            <a:r>
              <a:rPr lang="tr-TR" dirty="0"/>
              <a:t>bulunan birey üçüncü derecede özürlü sayılır.</a:t>
            </a:r>
          </a:p>
        </p:txBody>
      </p:sp>
    </p:spTree>
    <p:extLst>
      <p:ext uri="{BB962C8B-B14F-4D97-AF65-F5344CB8AC3E}">
        <p14:creationId xmlns:p14="http://schemas.microsoft.com/office/powerpoint/2010/main" val="3165045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Tekrarlayan nöbetlere bağlı zaman içerisinde kognitif </a:t>
            </a:r>
            <a:r>
              <a:rPr lang="tr-TR" dirty="0" smtClean="0"/>
              <a:t>bozukluk, algılama</a:t>
            </a:r>
            <a:r>
              <a:rPr lang="tr-TR" dirty="0"/>
              <a:t>, dikkat, </a:t>
            </a:r>
            <a:r>
              <a:rPr lang="tr-TR" dirty="0" err="1"/>
              <a:t>emosyon</a:t>
            </a:r>
            <a:r>
              <a:rPr lang="tr-TR" dirty="0"/>
              <a:t>, bellek, yürütücü </a:t>
            </a:r>
            <a:r>
              <a:rPr lang="tr-TR" dirty="0" smtClean="0"/>
              <a:t>işlevler veya </a:t>
            </a:r>
            <a:r>
              <a:rPr lang="tr-TR" dirty="0"/>
              <a:t>konuşmada </a:t>
            </a:r>
            <a:r>
              <a:rPr lang="tr-TR" dirty="0" smtClean="0"/>
              <a:t>    problemler </a:t>
            </a:r>
            <a:r>
              <a:rPr lang="tr-TR" dirty="0"/>
              <a:t>ortaya çıkabilmekte</a:t>
            </a:r>
            <a:endParaRPr lang="tr-TR" dirty="0" smtClean="0"/>
          </a:p>
          <a:p>
            <a:endParaRPr lang="tr-TR" dirty="0"/>
          </a:p>
          <a:p>
            <a:r>
              <a:rPr lang="tr-TR" dirty="0" smtClean="0"/>
              <a:t>Birden fazla hastalık ve engelliliğe neden olan bir durumda </a:t>
            </a:r>
            <a:r>
              <a:rPr lang="tr-TR" b="1" dirty="0" err="1" smtClean="0"/>
              <a:t>Balthazard</a:t>
            </a:r>
            <a:r>
              <a:rPr lang="tr-TR" dirty="0" smtClean="0"/>
              <a:t> formülü kullanılarak hesap yapılır</a:t>
            </a:r>
            <a:endParaRPr lang="tr-TR" dirty="0"/>
          </a:p>
        </p:txBody>
      </p:sp>
    </p:spTree>
    <p:extLst>
      <p:ext uri="{BB962C8B-B14F-4D97-AF65-F5344CB8AC3E}">
        <p14:creationId xmlns:p14="http://schemas.microsoft.com/office/powerpoint/2010/main" val="2780994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Epilepsi olguları en az özür alan </a:t>
            </a:r>
            <a:r>
              <a:rPr lang="tr-TR" dirty="0" smtClean="0"/>
              <a:t>grup</a:t>
            </a:r>
            <a:endParaRPr lang="tr-TR" dirty="0"/>
          </a:p>
          <a:p>
            <a:endParaRPr lang="tr-TR" dirty="0" smtClean="0"/>
          </a:p>
          <a:p>
            <a:r>
              <a:rPr lang="tr-TR" dirty="0" smtClean="0"/>
              <a:t>Ancak</a:t>
            </a:r>
            <a:r>
              <a:rPr lang="tr-TR" dirty="0"/>
              <a:t> </a:t>
            </a:r>
            <a:r>
              <a:rPr lang="tr-TR" dirty="0" smtClean="0"/>
              <a:t>epilepsiye </a:t>
            </a:r>
            <a:r>
              <a:rPr lang="tr-TR" dirty="0"/>
              <a:t>eklenmiş </a:t>
            </a:r>
            <a:r>
              <a:rPr lang="tr-TR" dirty="0" err="1"/>
              <a:t>mental</a:t>
            </a:r>
            <a:r>
              <a:rPr lang="tr-TR" dirty="0"/>
              <a:t> </a:t>
            </a:r>
            <a:r>
              <a:rPr lang="tr-TR" dirty="0" err="1"/>
              <a:t>retardasyon</a:t>
            </a:r>
            <a:r>
              <a:rPr lang="tr-TR" dirty="0"/>
              <a:t> ve </a:t>
            </a:r>
            <a:r>
              <a:rPr lang="tr-TR" dirty="0" err="1" smtClean="0"/>
              <a:t>psikotik</a:t>
            </a:r>
            <a:r>
              <a:rPr lang="tr-TR" dirty="0"/>
              <a:t> </a:t>
            </a:r>
            <a:r>
              <a:rPr lang="tr-TR" dirty="0" smtClean="0"/>
              <a:t>tablolar </a:t>
            </a:r>
            <a:r>
              <a:rPr lang="tr-TR" dirty="0"/>
              <a:t>başta olmak üzere ek özür puanları ile </a:t>
            </a:r>
            <a:r>
              <a:rPr lang="tr-TR" dirty="0" smtClean="0"/>
              <a:t>genel özürlülük </a:t>
            </a:r>
            <a:r>
              <a:rPr lang="tr-TR" dirty="0"/>
              <a:t>oranının arttığı dikkat </a:t>
            </a:r>
            <a:r>
              <a:rPr lang="tr-TR" dirty="0" smtClean="0"/>
              <a:t>çekti</a:t>
            </a:r>
          </a:p>
          <a:p>
            <a:endParaRPr lang="tr-TR" dirty="0"/>
          </a:p>
          <a:p>
            <a:r>
              <a:rPr lang="tr-TR" sz="1600" dirty="0">
                <a:solidFill>
                  <a:srgbClr val="FF0000"/>
                </a:solidFill>
              </a:rPr>
              <a:t>Nörolojik Hastalıkların Özürlülük Derecelerinin Sağlık Kurulunda Değerlendirilmesi</a:t>
            </a:r>
            <a:endParaRPr lang="tr-TR" sz="1600" dirty="0" smtClean="0">
              <a:solidFill>
                <a:srgbClr val="FF0000"/>
              </a:solidFill>
            </a:endParaRPr>
          </a:p>
          <a:p>
            <a:r>
              <a:rPr lang="tr-TR" sz="1600" dirty="0" smtClean="0">
                <a:solidFill>
                  <a:srgbClr val="FF0000"/>
                </a:solidFill>
              </a:rPr>
              <a:t>M</a:t>
            </a:r>
            <a:r>
              <a:rPr lang="tr-TR" sz="1600" dirty="0">
                <a:solidFill>
                  <a:srgbClr val="FF0000"/>
                </a:solidFill>
              </a:rPr>
              <a:t>. Çabalar, A. D. </a:t>
            </a:r>
            <a:r>
              <a:rPr lang="tr-TR" sz="1600" dirty="0" err="1">
                <a:solidFill>
                  <a:srgbClr val="FF0000"/>
                </a:solidFill>
              </a:rPr>
              <a:t>Tatlıdede</a:t>
            </a:r>
            <a:r>
              <a:rPr lang="tr-TR" sz="1600" dirty="0">
                <a:solidFill>
                  <a:srgbClr val="FF0000"/>
                </a:solidFill>
              </a:rPr>
              <a:t>, T. Yazar, B. Güveli, V. Yayla</a:t>
            </a:r>
            <a:endParaRPr lang="tr-TR" sz="1600" dirty="0" smtClean="0">
              <a:solidFill>
                <a:srgbClr val="FF0000"/>
              </a:solidFill>
            </a:endParaRPr>
          </a:p>
          <a:p>
            <a:r>
              <a:rPr lang="tr-TR" sz="1600" dirty="0" smtClean="0">
                <a:solidFill>
                  <a:srgbClr val="FF0000"/>
                </a:solidFill>
              </a:rPr>
              <a:t>Bakırköy </a:t>
            </a:r>
            <a:r>
              <a:rPr lang="tr-TR" sz="1600" dirty="0">
                <a:solidFill>
                  <a:srgbClr val="FF0000"/>
                </a:solidFill>
              </a:rPr>
              <a:t>Tıp Dergisi, Cilt 7, Sayı 4, 2011 / </a:t>
            </a:r>
            <a:r>
              <a:rPr lang="tr-TR" sz="1600" dirty="0" err="1">
                <a:solidFill>
                  <a:srgbClr val="FF0000"/>
                </a:solidFill>
              </a:rPr>
              <a:t>Medical</a:t>
            </a:r>
            <a:r>
              <a:rPr lang="tr-TR" sz="1600" dirty="0">
                <a:solidFill>
                  <a:srgbClr val="FF0000"/>
                </a:solidFill>
              </a:rPr>
              <a:t> </a:t>
            </a:r>
            <a:r>
              <a:rPr lang="tr-TR" sz="1600" dirty="0" err="1">
                <a:solidFill>
                  <a:srgbClr val="FF0000"/>
                </a:solidFill>
              </a:rPr>
              <a:t>Journal</a:t>
            </a:r>
            <a:r>
              <a:rPr lang="tr-TR" sz="1600" dirty="0">
                <a:solidFill>
                  <a:srgbClr val="FF0000"/>
                </a:solidFill>
              </a:rPr>
              <a:t> of Bakırköy, Volume 7, </a:t>
            </a:r>
            <a:r>
              <a:rPr lang="tr-TR" sz="1600" dirty="0" err="1">
                <a:solidFill>
                  <a:srgbClr val="FF0000"/>
                </a:solidFill>
              </a:rPr>
              <a:t>Number</a:t>
            </a:r>
            <a:r>
              <a:rPr lang="tr-TR" sz="1600" dirty="0">
                <a:solidFill>
                  <a:srgbClr val="FF0000"/>
                </a:solidFill>
              </a:rPr>
              <a:t> 4, 2011</a:t>
            </a:r>
          </a:p>
        </p:txBody>
      </p:sp>
    </p:spTree>
    <p:extLst>
      <p:ext uri="{BB962C8B-B14F-4D97-AF65-F5344CB8AC3E}">
        <p14:creationId xmlns:p14="http://schemas.microsoft.com/office/powerpoint/2010/main" val="2212942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Epilepsi tanılı 629 hastada, %70 oranında erkek cinsiyet</a:t>
            </a:r>
          </a:p>
          <a:p>
            <a:pPr marL="0" indent="0">
              <a:buNone/>
            </a:pPr>
            <a:r>
              <a:rPr lang="tr-TR" dirty="0" smtClean="0"/>
              <a:t>   </a:t>
            </a:r>
            <a:r>
              <a:rPr lang="tr-TR" dirty="0"/>
              <a:t>ç</a:t>
            </a:r>
            <a:r>
              <a:rPr lang="tr-TR" dirty="0" smtClean="0"/>
              <a:t>oğunluğu </a:t>
            </a:r>
            <a:r>
              <a:rPr lang="tr-TR" dirty="0"/>
              <a:t>saptandı</a:t>
            </a:r>
            <a:r>
              <a:rPr lang="tr-TR" dirty="0" smtClean="0"/>
              <a:t>.</a:t>
            </a:r>
          </a:p>
          <a:p>
            <a:r>
              <a:rPr lang="tr-TR" dirty="0" smtClean="0"/>
              <a:t> </a:t>
            </a:r>
            <a:r>
              <a:rPr lang="tr-TR" dirty="0"/>
              <a:t>Epilepsi hastalarının %7.5’inde </a:t>
            </a:r>
            <a:r>
              <a:rPr lang="tr-TR" dirty="0" smtClean="0"/>
              <a:t>SVH tanısı</a:t>
            </a:r>
            <a:r>
              <a:rPr lang="tr-TR" dirty="0"/>
              <a:t>, %2.7’sinde de </a:t>
            </a:r>
            <a:r>
              <a:rPr lang="tr-TR" dirty="0" err="1"/>
              <a:t>intrakranial</a:t>
            </a:r>
            <a:r>
              <a:rPr lang="tr-TR" dirty="0"/>
              <a:t> kitle tanılarının eşlik </a:t>
            </a:r>
            <a:r>
              <a:rPr lang="tr-TR" dirty="0" smtClean="0"/>
              <a:t>ettiği tespit </a:t>
            </a:r>
            <a:r>
              <a:rPr lang="tr-TR" dirty="0"/>
              <a:t>edildi</a:t>
            </a:r>
            <a:r>
              <a:rPr lang="tr-TR" dirty="0" smtClean="0"/>
              <a:t>.</a:t>
            </a:r>
          </a:p>
          <a:p>
            <a:endParaRPr lang="tr-TR" dirty="0"/>
          </a:p>
          <a:p>
            <a:endParaRPr lang="tr-TR" dirty="0" smtClean="0"/>
          </a:p>
          <a:p>
            <a:r>
              <a:rPr lang="sv-SE" sz="1200" dirty="0">
                <a:solidFill>
                  <a:srgbClr val="FF0000"/>
                </a:solidFill>
              </a:rPr>
              <a:t>Sakarya Tıp Dergs 2020;10(3):373-380</a:t>
            </a:r>
          </a:p>
          <a:p>
            <a:r>
              <a:rPr lang="tr-TR" sz="1200" b="1" dirty="0">
                <a:solidFill>
                  <a:srgbClr val="FF0000"/>
                </a:solidFill>
              </a:rPr>
              <a:t>AYAS, </a:t>
            </a:r>
            <a:r>
              <a:rPr lang="tr-TR" sz="1200" dirty="0">
                <a:solidFill>
                  <a:srgbClr val="FF0000"/>
                </a:solidFill>
              </a:rPr>
              <a:t>Sağlık Kurulu Nörolojik Özürlülüklerinin İncelenmesi</a:t>
            </a:r>
          </a:p>
          <a:p>
            <a:endParaRPr lang="tr-TR" dirty="0" smtClean="0"/>
          </a:p>
          <a:p>
            <a:endParaRPr lang="tr-TR" dirty="0"/>
          </a:p>
          <a:p>
            <a:endParaRPr lang="tr-TR" dirty="0"/>
          </a:p>
        </p:txBody>
      </p:sp>
    </p:spTree>
    <p:extLst>
      <p:ext uri="{BB962C8B-B14F-4D97-AF65-F5344CB8AC3E}">
        <p14:creationId xmlns:p14="http://schemas.microsoft.com/office/powerpoint/2010/main" val="4143161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Nöbet tipine uygun, </a:t>
            </a:r>
            <a:r>
              <a:rPr lang="tr-TR" dirty="0" err="1"/>
              <a:t>tolere</a:t>
            </a:r>
            <a:r>
              <a:rPr lang="tr-TR" dirty="0"/>
              <a:t> edilebilen iki </a:t>
            </a:r>
            <a:r>
              <a:rPr lang="tr-TR" dirty="0" err="1" smtClean="0"/>
              <a:t>antinöbet</a:t>
            </a:r>
            <a:r>
              <a:rPr lang="tr-TR" dirty="0" smtClean="0"/>
              <a:t> ilacın </a:t>
            </a:r>
            <a:r>
              <a:rPr lang="tr-TR" dirty="0" err="1" smtClean="0"/>
              <a:t>monoterapi</a:t>
            </a:r>
            <a:r>
              <a:rPr lang="tr-TR" dirty="0" smtClean="0"/>
              <a:t> </a:t>
            </a:r>
            <a:r>
              <a:rPr lang="tr-TR" dirty="0"/>
              <a:t>veya kombine olarak uygun doz ve </a:t>
            </a:r>
            <a:r>
              <a:rPr lang="tr-TR" dirty="0" smtClean="0"/>
              <a:t>sürede kullanılmasına </a:t>
            </a:r>
            <a:r>
              <a:rPr lang="tr-TR" dirty="0"/>
              <a:t>rağmen nöbet kontrolünün </a:t>
            </a:r>
            <a:r>
              <a:rPr lang="tr-TR" dirty="0" smtClean="0"/>
              <a:t>sağlanamadığı durumlarda </a:t>
            </a:r>
            <a:r>
              <a:rPr lang="tr-TR" dirty="0"/>
              <a:t>dirençli </a:t>
            </a:r>
            <a:r>
              <a:rPr lang="tr-TR" dirty="0" smtClean="0"/>
              <a:t>epilepsi</a:t>
            </a:r>
          </a:p>
          <a:p>
            <a:endParaRPr lang="tr-TR" dirty="0" smtClean="0"/>
          </a:p>
          <a:p>
            <a:r>
              <a:rPr lang="tr-TR" dirty="0"/>
              <a:t>Uygun tıbbi ve cerrahi tedavilere rağmen sık nöbet </a:t>
            </a:r>
            <a:r>
              <a:rPr lang="tr-TR" dirty="0" smtClean="0"/>
              <a:t>geçiren hastaların </a:t>
            </a:r>
            <a:r>
              <a:rPr lang="tr-TR" dirty="0"/>
              <a:t>sosyal açıdan korunması </a:t>
            </a:r>
            <a:r>
              <a:rPr lang="tr-TR" dirty="0" smtClean="0"/>
              <a:t>önemli</a:t>
            </a:r>
          </a:p>
          <a:p>
            <a:endParaRPr lang="tr-TR" dirty="0" smtClean="0"/>
          </a:p>
          <a:p>
            <a:r>
              <a:rPr lang="tr-TR" dirty="0"/>
              <a:t>N</a:t>
            </a:r>
            <a:r>
              <a:rPr lang="tr-TR" dirty="0" smtClean="0"/>
              <a:t>öbet </a:t>
            </a:r>
            <a:r>
              <a:rPr lang="tr-TR" dirty="0"/>
              <a:t>sıklığının </a:t>
            </a:r>
            <a:r>
              <a:rPr lang="tr-TR" dirty="0" smtClean="0"/>
              <a:t>ve yaşam </a:t>
            </a:r>
            <a:r>
              <a:rPr lang="tr-TR" dirty="0"/>
              <a:t>kalitesi üzerine etkisinin objektif olarak </a:t>
            </a:r>
            <a:r>
              <a:rPr lang="tr-TR" dirty="0" smtClean="0"/>
              <a:t>belirlenmesi her </a:t>
            </a:r>
            <a:r>
              <a:rPr lang="tr-TR" dirty="0"/>
              <a:t>zaman çok kolay </a:t>
            </a:r>
            <a:r>
              <a:rPr lang="tr-TR" dirty="0" smtClean="0"/>
              <a:t>değildir</a:t>
            </a:r>
          </a:p>
          <a:p>
            <a:endParaRPr lang="tr-TR" dirty="0" smtClean="0"/>
          </a:p>
          <a:p>
            <a:r>
              <a:rPr lang="tr-TR" dirty="0" err="1"/>
              <a:t>S</a:t>
            </a:r>
            <a:r>
              <a:rPr lang="tr-TR" dirty="0" err="1" smtClean="0"/>
              <a:t>uistimale</a:t>
            </a:r>
            <a:r>
              <a:rPr lang="tr-TR" dirty="0" smtClean="0"/>
              <a:t> açık</a:t>
            </a:r>
            <a:endParaRPr lang="tr-TR" dirty="0"/>
          </a:p>
        </p:txBody>
      </p:sp>
    </p:spTree>
    <p:extLst>
      <p:ext uri="{BB962C8B-B14F-4D97-AF65-F5344CB8AC3E}">
        <p14:creationId xmlns:p14="http://schemas.microsoft.com/office/powerpoint/2010/main" val="1977618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EEG patolojik olup iyi gidişli bir epilepside klinik nöbet olmayabilir</a:t>
            </a:r>
          </a:p>
          <a:p>
            <a:endParaRPr lang="tr-TR" dirty="0" smtClean="0"/>
          </a:p>
          <a:p>
            <a:r>
              <a:rPr lang="tr-TR" dirty="0" smtClean="0"/>
              <a:t>EEG normal olup dirençli epilepsi olabilir</a:t>
            </a:r>
          </a:p>
          <a:p>
            <a:endParaRPr lang="tr-TR" dirty="0" smtClean="0"/>
          </a:p>
          <a:p>
            <a:r>
              <a:rPr lang="tr-TR" dirty="0" smtClean="0"/>
              <a:t>Nöbet sıklığını tespit edebileceğimiz bir </a:t>
            </a:r>
            <a:r>
              <a:rPr lang="tr-TR" dirty="0" err="1" smtClean="0"/>
              <a:t>biyomarker</a:t>
            </a:r>
            <a:r>
              <a:rPr lang="tr-TR" dirty="0" smtClean="0"/>
              <a:t> yok </a:t>
            </a:r>
          </a:p>
          <a:p>
            <a:endParaRPr lang="tr-TR" dirty="0" smtClean="0"/>
          </a:p>
          <a:p>
            <a:r>
              <a:rPr lang="tr-TR" dirty="0" smtClean="0"/>
              <a:t>Ancak ilaç kan düzeyi (eğer bakılabiliyorsa) ile ilaçlarını düzenli kullanıp kullanmadığını anlayabiliriz</a:t>
            </a:r>
            <a:endParaRPr lang="tr-TR" dirty="0"/>
          </a:p>
        </p:txBody>
      </p:sp>
    </p:spTree>
    <p:extLst>
      <p:ext uri="{BB962C8B-B14F-4D97-AF65-F5344CB8AC3E}">
        <p14:creationId xmlns:p14="http://schemas.microsoft.com/office/powerpoint/2010/main" val="3815833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Epileptik </a:t>
            </a:r>
            <a:r>
              <a:rPr lang="tr-TR" dirty="0"/>
              <a:t>nöbetler ile </a:t>
            </a:r>
            <a:r>
              <a:rPr lang="tr-TR" dirty="0" smtClean="0"/>
              <a:t>karışabilecek </a:t>
            </a:r>
            <a:r>
              <a:rPr lang="tr-TR" dirty="0" err="1" smtClean="0"/>
              <a:t>nonepileptik</a:t>
            </a:r>
            <a:r>
              <a:rPr lang="tr-TR" dirty="0" smtClean="0"/>
              <a:t> </a:t>
            </a:r>
            <a:r>
              <a:rPr lang="tr-TR" dirty="0" err="1"/>
              <a:t>psikojenik</a:t>
            </a:r>
            <a:r>
              <a:rPr lang="tr-TR" dirty="0"/>
              <a:t> </a:t>
            </a:r>
            <a:r>
              <a:rPr lang="tr-TR" dirty="0" smtClean="0"/>
              <a:t>nöbetler </a:t>
            </a:r>
            <a:r>
              <a:rPr lang="es-ES" dirty="0" smtClean="0"/>
              <a:t>(PNE</a:t>
            </a:r>
            <a:r>
              <a:rPr lang="tr-TR" dirty="0" smtClean="0"/>
              <a:t>N</a:t>
            </a:r>
            <a:r>
              <a:rPr lang="es-ES" dirty="0" smtClean="0"/>
              <a:t>) </a:t>
            </a:r>
            <a:r>
              <a:rPr lang="tr-TR" dirty="0" smtClean="0"/>
              <a:t>açısından dikkatli olunmalı</a:t>
            </a:r>
          </a:p>
          <a:p>
            <a:endParaRPr lang="tr-TR" dirty="0" smtClean="0"/>
          </a:p>
          <a:p>
            <a:r>
              <a:rPr lang="tr-TR" dirty="0" err="1" smtClean="0"/>
              <a:t>Psikojenik</a:t>
            </a:r>
            <a:r>
              <a:rPr lang="tr-TR" dirty="0" smtClean="0"/>
              <a:t> </a:t>
            </a:r>
            <a:r>
              <a:rPr lang="tr-TR" dirty="0"/>
              <a:t>nöbetler ile gerçek </a:t>
            </a:r>
            <a:r>
              <a:rPr lang="tr-TR" dirty="0" smtClean="0"/>
              <a:t>nöbetlerin </a:t>
            </a:r>
            <a:r>
              <a:rPr lang="tr-TR" dirty="0" err="1" smtClean="0"/>
              <a:t>ayırdedilmesinde</a:t>
            </a:r>
            <a:r>
              <a:rPr lang="tr-TR" dirty="0" smtClean="0"/>
              <a:t> </a:t>
            </a:r>
            <a:r>
              <a:rPr lang="tr-TR" dirty="0"/>
              <a:t>video EEG </a:t>
            </a:r>
            <a:r>
              <a:rPr lang="tr-TR" dirty="0" err="1"/>
              <a:t>monitörizasyon</a:t>
            </a:r>
            <a:r>
              <a:rPr lang="tr-TR" dirty="0"/>
              <a:t> </a:t>
            </a:r>
            <a:r>
              <a:rPr lang="tr-TR" dirty="0" smtClean="0"/>
              <a:t>önemli rol oynar</a:t>
            </a:r>
          </a:p>
          <a:p>
            <a:endParaRPr lang="tr-TR" dirty="0" smtClean="0"/>
          </a:p>
          <a:p>
            <a:r>
              <a:rPr lang="tr-TR" dirty="0"/>
              <a:t>H</a:t>
            </a:r>
            <a:r>
              <a:rPr lang="tr-TR" dirty="0" smtClean="0"/>
              <a:t>er zaman ayıcı tanıyı yapmak zor olabilir ve yatarak takip yardımcıdır</a:t>
            </a:r>
            <a:endParaRPr lang="tr-TR" dirty="0"/>
          </a:p>
        </p:txBody>
      </p:sp>
    </p:spTree>
    <p:extLst>
      <p:ext uri="{BB962C8B-B14F-4D97-AF65-F5344CB8AC3E}">
        <p14:creationId xmlns:p14="http://schemas.microsoft.com/office/powerpoint/2010/main" val="206021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a:t>Sağlık kurulu raporu ile çalışma gücü kaybı en az %40 olarak belgelenenler, özürlü çalıştırma kapsamında işe </a:t>
            </a:r>
            <a:r>
              <a:rPr lang="tr-TR" dirty="0" smtClean="0"/>
              <a:t>alınabilmektedir</a:t>
            </a:r>
          </a:p>
          <a:p>
            <a:r>
              <a:rPr lang="tr-TR" dirty="0" smtClean="0"/>
              <a:t>Özel sektör 50 </a:t>
            </a:r>
            <a:r>
              <a:rPr lang="tr-TR" dirty="0" err="1" smtClean="0"/>
              <a:t>nin</a:t>
            </a:r>
            <a:r>
              <a:rPr lang="tr-TR" dirty="0" smtClean="0"/>
              <a:t> üzerinde işçi çalıştırıyorsa % 3, kamu % 4 engelli çalıştırmak zorunda</a:t>
            </a:r>
          </a:p>
          <a:p>
            <a:r>
              <a:rPr lang="tr-TR" dirty="0" smtClean="0"/>
              <a:t>Çalıştırmazsa aylık para cezası vardır</a:t>
            </a:r>
          </a:p>
          <a:p>
            <a:r>
              <a:rPr lang="tr-TR" dirty="0" smtClean="0"/>
              <a:t>Zorunlu olmayıp çalıştıranlar da hazinece desteklenmekte ve teşvik edilmektedir </a:t>
            </a:r>
          </a:p>
          <a:p>
            <a:r>
              <a:rPr lang="tr-TR" dirty="0" smtClean="0"/>
              <a:t>İşveren çalışma koşullarını ve görevini engellinin durumuna göre düzenlemek zorundadır</a:t>
            </a:r>
          </a:p>
          <a:p>
            <a:r>
              <a:rPr lang="tr-TR" dirty="0"/>
              <a:t>Epilepsi tanılı birey de işe girişte bunu bildirmeli ve hastalığını saklamamalı</a:t>
            </a:r>
          </a:p>
          <a:p>
            <a:endParaRPr lang="tr-TR" dirty="0"/>
          </a:p>
        </p:txBody>
      </p:sp>
    </p:spTree>
    <p:extLst>
      <p:ext uri="{BB962C8B-B14F-4D97-AF65-F5344CB8AC3E}">
        <p14:creationId xmlns:p14="http://schemas.microsoft.com/office/powerpoint/2010/main" val="3483955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20330"/>
          </a:xfrm>
        </p:spPr>
        <p:txBody>
          <a:bodyPr>
            <a:normAutofit fontScale="90000"/>
          </a:bodyPr>
          <a:lstStyle/>
          <a:p>
            <a:r>
              <a:rPr lang="tr-TR" dirty="0"/>
              <a:t/>
            </a:r>
            <a:br>
              <a:rPr lang="tr-TR" dirty="0"/>
            </a:br>
            <a:r>
              <a:rPr lang="tr-TR" dirty="0"/>
              <a:t> </a:t>
            </a:r>
            <a:r>
              <a:rPr lang="tr-TR" b="1" dirty="0">
                <a:solidFill>
                  <a:srgbClr val="FF0000"/>
                </a:solidFill>
              </a:rPr>
              <a:t>TSK SAĞLIK YETENEĞİ YÖNETMELİĞİ </a:t>
            </a:r>
            <a:endParaRPr lang="tr-TR" dirty="0">
              <a:solidFill>
                <a:srgbClr val="FF0000"/>
              </a:solidFill>
            </a:endParaRPr>
          </a:p>
        </p:txBody>
      </p:sp>
      <p:sp>
        <p:nvSpPr>
          <p:cNvPr id="3" name="İçerik Yer Tutucusu 2"/>
          <p:cNvSpPr>
            <a:spLocks noGrp="1"/>
          </p:cNvSpPr>
          <p:nvPr>
            <p:ph idx="1"/>
          </p:nvPr>
        </p:nvSpPr>
        <p:spPr>
          <a:xfrm>
            <a:off x="838200" y="1510145"/>
            <a:ext cx="10515600" cy="4666818"/>
          </a:xfrm>
        </p:spPr>
        <p:txBody>
          <a:bodyPr>
            <a:normAutofit fontScale="92500" lnSpcReduction="20000"/>
          </a:bodyPr>
          <a:lstStyle/>
          <a:p>
            <a:r>
              <a:rPr lang="tr-TR" b="1" dirty="0"/>
              <a:t>NÖROLOJİ </a:t>
            </a:r>
            <a:endParaRPr lang="tr-TR" dirty="0"/>
          </a:p>
          <a:p>
            <a:r>
              <a:rPr lang="tr-TR" dirty="0"/>
              <a:t>SİNİR HASTALIKLARI </a:t>
            </a:r>
            <a:endParaRPr lang="tr-TR" dirty="0" smtClean="0"/>
          </a:p>
          <a:p>
            <a:endParaRPr lang="tr-TR" dirty="0"/>
          </a:p>
          <a:p>
            <a:pPr marL="0" indent="0">
              <a:buNone/>
            </a:pPr>
            <a:r>
              <a:rPr lang="tr-TR" dirty="0"/>
              <a:t>*</a:t>
            </a:r>
            <a:r>
              <a:rPr lang="tr-TR" dirty="0" smtClean="0"/>
              <a:t> askerliğe </a:t>
            </a:r>
            <a:r>
              <a:rPr lang="tr-TR" dirty="0"/>
              <a:t>elverişli </a:t>
            </a:r>
            <a:r>
              <a:rPr lang="tr-TR" dirty="0" smtClean="0"/>
              <a:t>değildir</a:t>
            </a:r>
          </a:p>
          <a:p>
            <a:pPr marL="0" indent="0">
              <a:buNone/>
            </a:pPr>
            <a:r>
              <a:rPr lang="tr-TR" dirty="0" smtClean="0"/>
              <a:t>*sevk geciktirmesi</a:t>
            </a:r>
          </a:p>
          <a:p>
            <a:pPr marL="0" indent="0">
              <a:buNone/>
            </a:pPr>
            <a:r>
              <a:rPr lang="tr-TR" dirty="0" smtClean="0"/>
              <a:t>*ertesi </a:t>
            </a:r>
            <a:r>
              <a:rPr lang="tr-TR" dirty="0"/>
              <a:t>yıla </a:t>
            </a:r>
            <a:r>
              <a:rPr lang="tr-TR" dirty="0" smtClean="0"/>
              <a:t>bırakma</a:t>
            </a:r>
          </a:p>
          <a:p>
            <a:pPr marL="0" indent="0">
              <a:buNone/>
            </a:pPr>
            <a:endParaRPr lang="tr-TR" dirty="0"/>
          </a:p>
          <a:p>
            <a:r>
              <a:rPr lang="tr-TR" dirty="0"/>
              <a:t>NOT: Hasta sevk eri ise idari olarak “sevk tehiri”, yoklama eri ise “ertesi yıla bırakma” kararı verilecektir. Statüsü askerlik şube evraklarında </a:t>
            </a:r>
            <a:r>
              <a:rPr lang="tr-TR" dirty="0" smtClean="0"/>
              <a:t>bulunmaktadır</a:t>
            </a:r>
          </a:p>
          <a:p>
            <a:r>
              <a:rPr lang="tr-TR" dirty="0"/>
              <a:t>Tıbbi durumu kesinleştirmek için askerlik görevinin ertelendiği sevk geciktirmesi, en fazla </a:t>
            </a:r>
            <a:r>
              <a:rPr lang="tr-TR" dirty="0" smtClean="0"/>
              <a:t>3 yıla </a:t>
            </a:r>
            <a:r>
              <a:rPr lang="tr-TR" dirty="0"/>
              <a:t>kadar uygulanabilir.</a:t>
            </a:r>
          </a:p>
        </p:txBody>
      </p:sp>
    </p:spTree>
    <p:extLst>
      <p:ext uri="{BB962C8B-B14F-4D97-AF65-F5344CB8AC3E}">
        <p14:creationId xmlns:p14="http://schemas.microsoft.com/office/powerpoint/2010/main" val="1658795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4508" y="720436"/>
            <a:ext cx="10425545" cy="5969146"/>
          </a:xfrm>
        </p:spPr>
        <p:txBody>
          <a:bodyPr>
            <a:normAutofit/>
          </a:bodyPr>
          <a:lstStyle/>
          <a:p>
            <a:r>
              <a:rPr lang="tr-TR" dirty="0"/>
              <a:t>A</a:t>
            </a:r>
            <a:r>
              <a:rPr lang="tr-TR" dirty="0" smtClean="0"/>
              <a:t>skerliğe </a:t>
            </a:r>
            <a:r>
              <a:rPr lang="tr-TR" dirty="0"/>
              <a:t>elverişli olanlar; sağlık yetenekleri bakımından hiçbir hastalık ve arızası bulunmayanlar ile hastalık ve arızaları, hastalık ve arızalar listesinin “A” dilimine girenlerdir. “ASKERLİĞE ELVERİŞLİDİR”</a:t>
            </a:r>
            <a:endParaRPr lang="tr-TR" dirty="0" smtClean="0"/>
          </a:p>
          <a:p>
            <a:r>
              <a:rPr lang="tr-TR" dirty="0" smtClean="0"/>
              <a:t>Askerliğe </a:t>
            </a:r>
            <a:r>
              <a:rPr lang="tr-TR" dirty="0"/>
              <a:t>elverişli olmayanlar ise hastalık ve arızaları, hastalık ve arızalar listesinin “B ve D” dilimlerine girenlerdir. </a:t>
            </a:r>
            <a:endParaRPr lang="tr-TR" dirty="0" smtClean="0"/>
          </a:p>
          <a:p>
            <a:r>
              <a:rPr lang="tr-TR" dirty="0" smtClean="0"/>
              <a:t>B </a:t>
            </a:r>
            <a:r>
              <a:rPr lang="tr-TR" dirty="0"/>
              <a:t>“SAVAŞTA ASKERLİĞE ELVERİŞLİ DEĞİLDİR. SEFERDE GÖREV </a:t>
            </a:r>
            <a:r>
              <a:rPr lang="tr-TR" dirty="0" smtClean="0"/>
              <a:t>YAPAR</a:t>
            </a:r>
          </a:p>
          <a:p>
            <a:r>
              <a:rPr lang="tr-TR" dirty="0" smtClean="0"/>
              <a:t>D </a:t>
            </a:r>
            <a:r>
              <a:rPr lang="tr-TR" dirty="0"/>
              <a:t>“SAVAŞTA VE BARIŞTA ASKERLİĞE ELVERİŞLİ DEĞİLDİR ‘’</a:t>
            </a:r>
            <a:endParaRPr lang="tr-TR" dirty="0" smtClean="0"/>
          </a:p>
          <a:p>
            <a:r>
              <a:rPr lang="tr-TR" dirty="0" smtClean="0"/>
              <a:t>“</a:t>
            </a:r>
            <a:r>
              <a:rPr lang="tr-TR" dirty="0"/>
              <a:t>C” bendinde ise bu maddenin “A”, ”B” ve “D” dilimlerinde yer alan hastalık ve arızaların tedavi ve nekahet halleri yer alıp </a:t>
            </a:r>
            <a:r>
              <a:rPr lang="tr-TR" b="1" dirty="0"/>
              <a:t>istirahat ve tedavi durumları ele alınır kesin karar verilinceye kadar geçici süre ile askerlik hizmetini yapmayacak olanları kapsar.</a:t>
            </a:r>
          </a:p>
        </p:txBody>
      </p:sp>
    </p:spTree>
    <p:extLst>
      <p:ext uri="{BB962C8B-B14F-4D97-AF65-F5344CB8AC3E}">
        <p14:creationId xmlns:p14="http://schemas.microsoft.com/office/powerpoint/2010/main" val="3264476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Engelli Tanımı</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*Bedensel, zihinsel, ruhsal, duygusal ve sosyal yeteneklerdeki kayıpları nedeni ile çalışma gücünün en az %40 </a:t>
            </a:r>
            <a:r>
              <a:rPr lang="tr-TR" dirty="0" err="1" smtClean="0"/>
              <a:t>ında</a:t>
            </a:r>
            <a:r>
              <a:rPr lang="tr-TR" dirty="0" smtClean="0"/>
              <a:t> kayıp varsa …</a:t>
            </a:r>
            <a:r>
              <a:rPr lang="tr-TR" dirty="0" smtClean="0">
                <a:solidFill>
                  <a:srgbClr val="FF0000"/>
                </a:solidFill>
              </a:rPr>
              <a:t>ENGELLİ</a:t>
            </a:r>
          </a:p>
          <a:p>
            <a:endParaRPr lang="tr-TR" dirty="0">
              <a:solidFill>
                <a:srgbClr val="FF0000"/>
              </a:solidFill>
            </a:endParaRPr>
          </a:p>
          <a:p>
            <a:pPr marL="0" indent="0">
              <a:buNone/>
            </a:pPr>
            <a:r>
              <a:rPr lang="tr-TR" dirty="0" smtClean="0">
                <a:solidFill>
                  <a:srgbClr val="FF0000"/>
                </a:solidFill>
              </a:rPr>
              <a:t>*Sağlık kurulu raporu ile %40 engellilik oranı alanlar mevzuatta tanınan haklardan faydalanır</a:t>
            </a:r>
          </a:p>
          <a:p>
            <a:pPr marL="0" indent="0">
              <a:buNone/>
            </a:pPr>
            <a:endParaRPr lang="tr-TR" dirty="0"/>
          </a:p>
        </p:txBody>
      </p:sp>
    </p:spTree>
    <p:extLst>
      <p:ext uri="{BB962C8B-B14F-4D97-AF65-F5344CB8AC3E}">
        <p14:creationId xmlns:p14="http://schemas.microsoft.com/office/powerpoint/2010/main" val="70698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MADDE 12 Epilepsi </a:t>
            </a:r>
            <a:endParaRPr lang="tr-TR" dirty="0"/>
          </a:p>
          <a:p>
            <a:r>
              <a:rPr lang="tr-TR" dirty="0"/>
              <a:t>A) 1. Epilepsiler dışında kalan sinir sisteminin hafif derecedeki </a:t>
            </a:r>
            <a:r>
              <a:rPr lang="tr-TR" dirty="0" err="1"/>
              <a:t>paroksismal</a:t>
            </a:r>
            <a:r>
              <a:rPr lang="tr-TR" dirty="0"/>
              <a:t> hastalıkları (Komplikasyon yapmamış baş ağrıları sağlam kabul edilir.). </a:t>
            </a:r>
          </a:p>
          <a:p>
            <a:r>
              <a:rPr lang="tr-TR" dirty="0"/>
              <a:t>2. Klinik ve laboratuvar bulgular normal olup da elektroansefalogramlar (EEG)’da </a:t>
            </a:r>
            <a:r>
              <a:rPr lang="tr-TR" dirty="0" smtClean="0"/>
              <a:t>belirgin </a:t>
            </a:r>
            <a:r>
              <a:rPr lang="tr-TR" dirty="0"/>
              <a:t>bulgular (</a:t>
            </a:r>
            <a:r>
              <a:rPr lang="tr-TR" dirty="0" err="1"/>
              <a:t>fokal</a:t>
            </a:r>
            <a:r>
              <a:rPr lang="tr-TR" dirty="0"/>
              <a:t> veya </a:t>
            </a:r>
            <a:r>
              <a:rPr lang="tr-TR" dirty="0" err="1"/>
              <a:t>jeneralize</a:t>
            </a:r>
            <a:r>
              <a:rPr lang="tr-TR" dirty="0"/>
              <a:t> diken, keskin dalga, kompleksler, </a:t>
            </a:r>
            <a:r>
              <a:rPr lang="tr-TR" dirty="0" err="1"/>
              <a:t>fokal</a:t>
            </a:r>
            <a:r>
              <a:rPr lang="tr-TR" dirty="0"/>
              <a:t> veya </a:t>
            </a:r>
            <a:r>
              <a:rPr lang="tr-TR" dirty="0" err="1"/>
              <a:t>jeneralize</a:t>
            </a:r>
            <a:r>
              <a:rPr lang="tr-TR" dirty="0"/>
              <a:t> yavaş aktivite) gösterenler (Bayılma öyküsü olmayan ancak </a:t>
            </a:r>
            <a:r>
              <a:rPr lang="tr-TR" dirty="0" err="1" smtClean="0"/>
              <a:t>nonspesifik</a:t>
            </a:r>
            <a:r>
              <a:rPr lang="tr-TR" dirty="0" smtClean="0"/>
              <a:t> </a:t>
            </a:r>
            <a:r>
              <a:rPr lang="tr-TR" dirty="0"/>
              <a:t>EEG anormalliği bulunanlar sağlam kabul </a:t>
            </a:r>
            <a:r>
              <a:rPr lang="tr-TR" dirty="0" smtClean="0"/>
              <a:t>edilir). </a:t>
            </a:r>
            <a:endParaRPr lang="tr-TR" dirty="0"/>
          </a:p>
          <a:p>
            <a:r>
              <a:rPr lang="tr-TR" dirty="0"/>
              <a:t>3. </a:t>
            </a:r>
            <a:r>
              <a:rPr lang="tr-TR" dirty="0" err="1"/>
              <a:t>Anamnez</a:t>
            </a:r>
            <a:r>
              <a:rPr lang="tr-TR" dirty="0"/>
              <a:t> ve klinik bulgularla kesin epilepsi tanısı konulamayan, spesifik EEG bulgusu olmayan </a:t>
            </a:r>
            <a:r>
              <a:rPr lang="tr-TR" dirty="0" err="1"/>
              <a:t>paroksismal</a:t>
            </a:r>
            <a:r>
              <a:rPr lang="tr-TR" dirty="0"/>
              <a:t> bayılmalar. </a:t>
            </a:r>
          </a:p>
          <a:p>
            <a:r>
              <a:rPr lang="tr-TR" dirty="0"/>
              <a:t>4. Spesifik EEG veya görüntüleme bulgusu olmayan, ancak </a:t>
            </a:r>
            <a:r>
              <a:rPr lang="tr-TR" dirty="0" err="1"/>
              <a:t>anamnezinden</a:t>
            </a:r>
            <a:r>
              <a:rPr lang="tr-TR" dirty="0"/>
              <a:t> veya tıbbi </a:t>
            </a:r>
            <a:r>
              <a:rPr lang="tr-TR" dirty="0" smtClean="0"/>
              <a:t>belgelerinden </a:t>
            </a:r>
            <a:r>
              <a:rPr lang="tr-TR" dirty="0"/>
              <a:t>nöbetlerinin seyrek olduğu anlaşılan epileptik hastalar. </a:t>
            </a:r>
          </a:p>
          <a:p>
            <a:endParaRPr lang="tr-TR" dirty="0"/>
          </a:p>
        </p:txBody>
      </p:sp>
    </p:spTree>
    <p:extLst>
      <p:ext uri="{BB962C8B-B14F-4D97-AF65-F5344CB8AC3E}">
        <p14:creationId xmlns:p14="http://schemas.microsoft.com/office/powerpoint/2010/main" val="241427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Epilepsi hastası olarak A bendinde sınıflandırılan ve askerlik hizmetini yapacak olan yükümlüler askerlik hizmetleri süresince hastalıkları ile ilgili ilaçları kullanabilirler</a:t>
            </a:r>
            <a:r>
              <a:rPr lang="tr-TR" dirty="0" smtClean="0"/>
              <a:t>.</a:t>
            </a:r>
          </a:p>
          <a:p>
            <a:r>
              <a:rPr lang="tr-TR" dirty="0" smtClean="0"/>
              <a:t> </a:t>
            </a:r>
            <a:r>
              <a:rPr lang="tr-TR" dirty="0"/>
              <a:t>Epilepsi hastası olmak askerlik görevini yapmaya engel teşkil etmez</a:t>
            </a:r>
            <a:r>
              <a:rPr lang="tr-TR" dirty="0" smtClean="0"/>
              <a:t>.</a:t>
            </a:r>
          </a:p>
          <a:p>
            <a:r>
              <a:rPr lang="tr-TR" dirty="0" smtClean="0"/>
              <a:t> </a:t>
            </a:r>
            <a:r>
              <a:rPr lang="tr-TR" dirty="0"/>
              <a:t>Her hasta hakkında ayrı ayrı değerlendirme yapılarak öykü, muayene, EEG ve görüntüleme bulguları ile ilaca yanıt durumuna göre karar verilir. </a:t>
            </a:r>
            <a:endParaRPr lang="tr-TR" dirty="0" smtClean="0"/>
          </a:p>
          <a:p>
            <a:r>
              <a:rPr lang="tr-TR" dirty="0" smtClean="0"/>
              <a:t>Nöroloji </a:t>
            </a:r>
            <a:r>
              <a:rPr lang="tr-TR" dirty="0"/>
              <a:t>uzmanları kanunun kendisine verdiği görev gereği, bayılma yakınması olan yükümlünün öncelikle epilepsi hastası olup olmadığına ve eğer epilepsi hastası ise mevcut durumunun barışta veya savaşta askerlik görevini yapıp yapamayacağına karar vermek durumundadır. </a:t>
            </a:r>
            <a:endParaRPr lang="tr-TR" dirty="0" smtClean="0"/>
          </a:p>
          <a:p>
            <a:r>
              <a:rPr lang="tr-TR" dirty="0" smtClean="0"/>
              <a:t>Bu </a:t>
            </a:r>
            <a:r>
              <a:rPr lang="tr-TR" dirty="0"/>
              <a:t>kararı verirken tıbbi kanaatini belirtmeye ek olarak yasal ve vicdani sorumluluk da yüklenilmektedir</a:t>
            </a:r>
          </a:p>
        </p:txBody>
      </p:sp>
    </p:spTree>
    <p:extLst>
      <p:ext uri="{BB962C8B-B14F-4D97-AF65-F5344CB8AC3E}">
        <p14:creationId xmlns:p14="http://schemas.microsoft.com/office/powerpoint/2010/main" val="2519658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MADDE 12 Epilepsi </a:t>
            </a:r>
            <a:r>
              <a:rPr lang="tr-TR" dirty="0" smtClean="0"/>
              <a:t>. </a:t>
            </a:r>
            <a:endParaRPr lang="tr-TR" dirty="0"/>
          </a:p>
          <a:p>
            <a:r>
              <a:rPr lang="tr-TR" dirty="0"/>
              <a:t>B) 1. Nöroloji uzmanı tarafından nöbeti gözlenen veya klinikte yattığı dönemde yapılan video kayıtlarına göre nöroloji uzmanınca epileptik olduğu anlaşılan tüm epileptik nöbetler. </a:t>
            </a:r>
          </a:p>
          <a:p>
            <a:r>
              <a:rPr lang="tr-TR" dirty="0"/>
              <a:t>2. </a:t>
            </a:r>
            <a:r>
              <a:rPr lang="tr-TR" b="1" dirty="0"/>
              <a:t>(Değişik: 22/9/2017 - 2017/10844 K.) </a:t>
            </a:r>
            <a:r>
              <a:rPr lang="tr-TR" dirty="0" err="1"/>
              <a:t>Anamnezi</a:t>
            </a:r>
            <a:r>
              <a:rPr lang="tr-TR" dirty="0"/>
              <a:t> epilepsi ile uyumlu olan ve bu tanıyla takip ve tedavi edildiğini belirten, nöroloji uzmanına kesin fikir veren resmi sağlık </a:t>
            </a:r>
            <a:r>
              <a:rPr lang="tr-TR" dirty="0" smtClean="0"/>
              <a:t>kuruluşlarından </a:t>
            </a:r>
            <a:r>
              <a:rPr lang="tr-TR" dirty="0"/>
              <a:t>alınan onaylı rapor ile epilepsi tanısı konulmuş, takip ve tedavi edilmekte olan hastalar. </a:t>
            </a:r>
          </a:p>
          <a:p>
            <a:endParaRPr lang="tr-TR" dirty="0"/>
          </a:p>
          <a:p>
            <a:r>
              <a:rPr lang="tr-TR" dirty="0"/>
              <a:t>AÇIKLAMA: Rapor içeriği ve raporun verildiği sağlık kuruluşu sağlık kurulu raporunda belirtilmelidir. </a:t>
            </a:r>
          </a:p>
          <a:p>
            <a:r>
              <a:rPr lang="tr-TR" dirty="0"/>
              <a:t>3. </a:t>
            </a:r>
            <a:r>
              <a:rPr lang="tr-TR" dirty="0" err="1"/>
              <a:t>Anamnezi</a:t>
            </a:r>
            <a:r>
              <a:rPr lang="tr-TR" dirty="0"/>
              <a:t> epilepsi ile uyumlu olup EEG’sinde spesifik bulgu (</a:t>
            </a:r>
            <a:r>
              <a:rPr lang="tr-TR" dirty="0" err="1"/>
              <a:t>multipl</a:t>
            </a:r>
            <a:r>
              <a:rPr lang="tr-TR" dirty="0"/>
              <a:t> diken dalga, sık ortaya çıkan </a:t>
            </a:r>
            <a:r>
              <a:rPr lang="tr-TR" dirty="0" err="1"/>
              <a:t>lateralize</a:t>
            </a:r>
            <a:r>
              <a:rPr lang="tr-TR" dirty="0"/>
              <a:t> veya </a:t>
            </a:r>
            <a:r>
              <a:rPr lang="tr-TR" dirty="0" err="1"/>
              <a:t>jeneralize</a:t>
            </a:r>
            <a:r>
              <a:rPr lang="tr-TR" dirty="0"/>
              <a:t> diken, keskin-yavaş dalga kompleksi) olan hastalar.</a:t>
            </a:r>
          </a:p>
          <a:p>
            <a:endParaRPr lang="tr-TR" dirty="0"/>
          </a:p>
        </p:txBody>
      </p:sp>
    </p:spTree>
    <p:extLst>
      <p:ext uri="{BB962C8B-B14F-4D97-AF65-F5344CB8AC3E}">
        <p14:creationId xmlns:p14="http://schemas.microsoft.com/office/powerpoint/2010/main" val="3772433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Bayılma yakınması ile sevk edilen her yükümlüye rutin EEG çekimi </a:t>
            </a:r>
            <a:r>
              <a:rPr lang="tr-TR" dirty="0" smtClean="0"/>
              <a:t>yapılır </a:t>
            </a:r>
            <a:r>
              <a:rPr lang="tr-TR" dirty="0"/>
              <a:t>Tanı gücünün artırılması için rutin EEG </a:t>
            </a:r>
            <a:r>
              <a:rPr lang="tr-TR" dirty="0" smtClean="0"/>
              <a:t>çekimine ek </a:t>
            </a:r>
            <a:r>
              <a:rPr lang="tr-TR" dirty="0"/>
              <a:t>bazı olgularda uyku </a:t>
            </a:r>
            <a:r>
              <a:rPr lang="tr-TR" dirty="0" err="1"/>
              <a:t>deprivasyonu</a:t>
            </a:r>
            <a:r>
              <a:rPr lang="tr-TR" dirty="0"/>
              <a:t> uygulanır. </a:t>
            </a:r>
            <a:endParaRPr lang="tr-TR" dirty="0" smtClean="0"/>
          </a:p>
          <a:p>
            <a:r>
              <a:rPr lang="tr-TR" dirty="0" smtClean="0"/>
              <a:t>Hastaların </a:t>
            </a:r>
            <a:r>
              <a:rPr lang="tr-TR" dirty="0"/>
              <a:t>takip edildikleri merkezler tarafından düzenlenmiş ve düzenli takiplerini gösteren reçete, dosya, rapor ile günümüzde kameralı cep telefonları ile kaydedilebilecek nöbet görüntüleri vb. belgeler yetkili hastanelerde görev yapan nöroloji uzmanlarına yol gösterici </a:t>
            </a:r>
            <a:r>
              <a:rPr lang="tr-TR" dirty="0" smtClean="0"/>
              <a:t>olmaktadır</a:t>
            </a:r>
          </a:p>
          <a:p>
            <a:r>
              <a:rPr lang="tr-TR" dirty="0"/>
              <a:t>U</a:t>
            </a:r>
            <a:r>
              <a:rPr lang="tr-TR" dirty="0" smtClean="0"/>
              <a:t>zman </a:t>
            </a:r>
            <a:r>
              <a:rPr lang="tr-TR" dirty="0"/>
              <a:t>tabibe kesin tanı veren tıbbi belgeler </a:t>
            </a:r>
            <a:r>
              <a:rPr lang="tr-TR" dirty="0" err="1"/>
              <a:t>SYY’ye</a:t>
            </a:r>
            <a:r>
              <a:rPr lang="tr-TR" dirty="0"/>
              <a:t> göre işlem sırasında kullanılabilir</a:t>
            </a:r>
            <a:r>
              <a:rPr lang="tr-TR" dirty="0" smtClean="0"/>
              <a:t>.</a:t>
            </a:r>
          </a:p>
          <a:p>
            <a:pPr marL="0" indent="0">
              <a:buNone/>
            </a:pPr>
            <a:r>
              <a:rPr lang="tr-TR" dirty="0" smtClean="0"/>
              <a:t> </a:t>
            </a:r>
            <a:endParaRPr lang="tr-TR" dirty="0"/>
          </a:p>
        </p:txBody>
      </p:sp>
    </p:spTree>
    <p:extLst>
      <p:ext uri="{BB962C8B-B14F-4D97-AF65-F5344CB8AC3E}">
        <p14:creationId xmlns:p14="http://schemas.microsoft.com/office/powerpoint/2010/main" val="1573849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Belgelerin </a:t>
            </a:r>
            <a:r>
              <a:rPr lang="tr-TR" dirty="0"/>
              <a:t>kanuni olarak geçerliliğinin artabilmesi için hasta kimliğinin (mümkünse resimli), hekim kimliğinin (kaşe ve imza) ve tanıların açık ve net olması gerekmektedir. </a:t>
            </a:r>
          </a:p>
          <a:p>
            <a:r>
              <a:rPr lang="tr-TR" dirty="0"/>
              <a:t>Hastalar tarafından belge olarak sunulan evraklar arasında doktor ismi bulunmayan takip formları, hekim kaşe ve imzası bulunmayan reçete nüshaları, yalnızca epilepsi tanı ve ilaç ismi yer alan ancak hastanın takibi, varsa nöbet gözlemi, seyri ve süresi hakkında bilgi içermeyen tek satırlık ilaç </a:t>
            </a:r>
          </a:p>
          <a:p>
            <a:endParaRPr lang="tr-TR" dirty="0"/>
          </a:p>
        </p:txBody>
      </p:sp>
    </p:spTree>
    <p:extLst>
      <p:ext uri="{BB962C8B-B14F-4D97-AF65-F5344CB8AC3E}">
        <p14:creationId xmlns:p14="http://schemas.microsoft.com/office/powerpoint/2010/main" val="20161165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Gerekli durumlarda hastaların nöbet gözlemi amacıyla klinik yatışları yapılmalıdır. </a:t>
            </a:r>
            <a:endParaRPr lang="tr-TR" dirty="0" smtClean="0"/>
          </a:p>
          <a:p>
            <a:r>
              <a:rPr lang="tr-TR" dirty="0"/>
              <a:t>H</a:t>
            </a:r>
            <a:r>
              <a:rPr lang="tr-TR" dirty="0" smtClean="0"/>
              <a:t>astaların </a:t>
            </a:r>
            <a:r>
              <a:rPr lang="tr-TR" dirty="0"/>
              <a:t>ortalama yatış süresi 10-30 gün arasında değişmektedir. </a:t>
            </a:r>
            <a:endParaRPr lang="tr-TR" dirty="0" smtClean="0"/>
          </a:p>
          <a:p>
            <a:r>
              <a:rPr lang="tr-TR" dirty="0" smtClean="0"/>
              <a:t>Seçilmiş </a:t>
            </a:r>
            <a:r>
              <a:rPr lang="tr-TR" dirty="0"/>
              <a:t>olgular video-EEG </a:t>
            </a:r>
            <a:r>
              <a:rPr lang="tr-TR" dirty="0" err="1"/>
              <a:t>monitörizasyon</a:t>
            </a:r>
            <a:r>
              <a:rPr lang="tr-TR" dirty="0"/>
              <a:t> ile değerlendirilebilir ancak SYY maddelerine göre işlem yapabilmek için zorunlu olmadığı da akılda bulundurulmalıdır</a:t>
            </a:r>
            <a:r>
              <a:rPr lang="tr-TR" dirty="0" smtClean="0"/>
              <a:t>.</a:t>
            </a:r>
          </a:p>
          <a:p>
            <a:r>
              <a:rPr lang="tr-TR" dirty="0"/>
              <a:t>PNEN </a:t>
            </a:r>
            <a:r>
              <a:rPr lang="tr-TR" dirty="0" err="1"/>
              <a:t>prevelansının</a:t>
            </a:r>
            <a:r>
              <a:rPr lang="tr-TR" dirty="0"/>
              <a:t> özellikle yoklama erlerinde yüksek olduğu bildirilmiştir</a:t>
            </a:r>
          </a:p>
          <a:p>
            <a:endParaRPr lang="tr-TR" dirty="0" smtClean="0"/>
          </a:p>
          <a:p>
            <a:pPr marL="0" indent="0">
              <a:buNone/>
            </a:pPr>
            <a:endParaRPr lang="tr-TR" dirty="0"/>
          </a:p>
        </p:txBody>
      </p:sp>
    </p:spTree>
    <p:extLst>
      <p:ext uri="{BB962C8B-B14F-4D97-AF65-F5344CB8AC3E}">
        <p14:creationId xmlns:p14="http://schemas.microsoft.com/office/powerpoint/2010/main" val="3828717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dirty="0"/>
              <a:t>C) Bu maddenin (A), (B) ve (D) dilimlerinde yer alan hastalıkların tedavi ve nekahet </a:t>
            </a:r>
            <a:r>
              <a:rPr lang="tr-TR" dirty="0" smtClean="0"/>
              <a:t>halleri </a:t>
            </a:r>
            <a:endParaRPr lang="tr-TR" dirty="0"/>
          </a:p>
          <a:p>
            <a:endParaRPr lang="tr-TR" dirty="0"/>
          </a:p>
          <a:p>
            <a:r>
              <a:rPr lang="tr-TR" dirty="0"/>
              <a:t>D) 1. İlaca dirençli epileptik nöbetleri olan hastalar (</a:t>
            </a:r>
            <a:r>
              <a:rPr lang="tr-TR" dirty="0" err="1"/>
              <a:t>Kardiyazol</a:t>
            </a:r>
            <a:r>
              <a:rPr lang="tr-TR" dirty="0"/>
              <a:t> aktivasyonu ile epilepsi </a:t>
            </a:r>
            <a:r>
              <a:rPr lang="tr-TR" dirty="0" smtClean="0"/>
              <a:t> nöbeti </a:t>
            </a:r>
            <a:r>
              <a:rPr lang="tr-TR" dirty="0"/>
              <a:t>uyarılanlar epileptik kabul </a:t>
            </a:r>
            <a:r>
              <a:rPr lang="tr-TR" dirty="0" smtClean="0"/>
              <a:t>edilmez). </a:t>
            </a:r>
            <a:endParaRPr lang="tr-TR" dirty="0"/>
          </a:p>
        </p:txBody>
      </p:sp>
    </p:spTree>
    <p:extLst>
      <p:ext uri="{BB962C8B-B14F-4D97-AF65-F5344CB8AC3E}">
        <p14:creationId xmlns:p14="http://schemas.microsoft.com/office/powerpoint/2010/main" val="1242141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7418" y="277091"/>
            <a:ext cx="10536382" cy="5899872"/>
          </a:xfrm>
        </p:spPr>
        <p:txBody>
          <a:bodyPr>
            <a:normAutofit fontScale="25000" lnSpcReduction="20000"/>
          </a:bodyPr>
          <a:lstStyle/>
          <a:p>
            <a:r>
              <a:rPr lang="tr-TR" sz="8000" dirty="0" smtClean="0"/>
              <a:t>…… </a:t>
            </a:r>
            <a:r>
              <a:rPr lang="tr-TR" sz="8000" dirty="0"/>
              <a:t>oğlu </a:t>
            </a:r>
            <a:r>
              <a:rPr lang="tr-TR" sz="8000" dirty="0" smtClean="0"/>
              <a:t>242514……  </a:t>
            </a:r>
            <a:r>
              <a:rPr lang="tr-TR" sz="8000" dirty="0"/>
              <a:t>TC kimlik </a:t>
            </a:r>
            <a:r>
              <a:rPr lang="tr-TR" sz="8000" dirty="0" err="1"/>
              <a:t>No’lu</a:t>
            </a:r>
            <a:r>
              <a:rPr lang="tr-TR" sz="8000" dirty="0"/>
              <a:t>  20.02.1993  </a:t>
            </a:r>
            <a:r>
              <a:rPr lang="tr-TR" sz="8000" dirty="0" smtClean="0"/>
              <a:t>…… </a:t>
            </a:r>
            <a:r>
              <a:rPr lang="tr-TR" sz="8000" dirty="0"/>
              <a:t>doğumlu </a:t>
            </a:r>
            <a:r>
              <a:rPr lang="tr-TR" sz="8000" dirty="0" smtClean="0"/>
              <a:t>…….. Bayrampaşa Askerlik  </a:t>
            </a:r>
            <a:r>
              <a:rPr lang="tr-TR" sz="8000" dirty="0"/>
              <a:t>Şubesi Başkanlığı’nın 16/01/2020  tarih ve 98012058-164.01 sayılı sevki ile ayaktan sağlık kuruluna çıkarılmıştır. Bilinen ilk sağlık kurulu işlemidir.</a:t>
            </a:r>
          </a:p>
          <a:p>
            <a:r>
              <a:rPr lang="tr-TR" sz="8000" b="1" dirty="0"/>
              <a:t>Yakınması:</a:t>
            </a:r>
            <a:r>
              <a:rPr lang="tr-TR" sz="8000" dirty="0"/>
              <a:t>  Bayılma</a:t>
            </a:r>
          </a:p>
          <a:p>
            <a:r>
              <a:rPr lang="tr-TR" sz="8000" b="1" dirty="0"/>
              <a:t>Öyküsü:</a:t>
            </a:r>
            <a:r>
              <a:rPr lang="tr-TR" sz="8000" dirty="0"/>
              <a:t>  8 YILDIR EPİLEPSİ TANISI İLE </a:t>
            </a:r>
            <a:r>
              <a:rPr lang="tr-TR" sz="8000" dirty="0" smtClean="0"/>
              <a:t>…….HASTANESİNDEN </a:t>
            </a:r>
            <a:r>
              <a:rPr lang="tr-TR" sz="8000" dirty="0"/>
              <a:t>TAKİPLİ</a:t>
            </a:r>
          </a:p>
          <a:p>
            <a:r>
              <a:rPr lang="tr-TR" sz="8000" dirty="0"/>
              <a:t>HALEN L</a:t>
            </a:r>
            <a:r>
              <a:rPr lang="tr-TR" sz="8000" dirty="0" smtClean="0"/>
              <a:t>EVETIRASETAM </a:t>
            </a:r>
            <a:r>
              <a:rPr lang="tr-TR" sz="8000" dirty="0"/>
              <a:t>2000 MG/ GÜN VE </a:t>
            </a:r>
            <a:r>
              <a:rPr lang="tr-TR" sz="8000" dirty="0" smtClean="0"/>
              <a:t>KARBAMAZEPIN </a:t>
            </a:r>
            <a:r>
              <a:rPr lang="tr-TR" sz="8000" dirty="0"/>
              <a:t>1200 MG/GÜN ALIYOR. EN SON NÖBETİ 1 HAFTA ÖNCE GEÇİRMİŞ</a:t>
            </a:r>
            <a:r>
              <a:rPr lang="tr-TR" sz="8000" dirty="0" smtClean="0"/>
              <a:t>.    </a:t>
            </a:r>
            <a:endParaRPr lang="tr-TR" sz="8000" dirty="0"/>
          </a:p>
          <a:p>
            <a:r>
              <a:rPr lang="tr-TR" sz="8000" b="1" dirty="0" err="1"/>
              <a:t>Soygeçmiş</a:t>
            </a:r>
            <a:r>
              <a:rPr lang="tr-TR" sz="8000" b="1" dirty="0"/>
              <a:t>:</a:t>
            </a:r>
            <a:r>
              <a:rPr lang="tr-TR" sz="8000" dirty="0"/>
              <a:t> Özellik yok</a:t>
            </a:r>
          </a:p>
          <a:p>
            <a:r>
              <a:rPr lang="tr-TR" sz="8000" b="1" dirty="0"/>
              <a:t>Nörolojik Muayene:</a:t>
            </a:r>
            <a:r>
              <a:rPr lang="tr-TR" sz="8000" dirty="0"/>
              <a:t> Bilinç  </a:t>
            </a:r>
            <a:r>
              <a:rPr lang="tr-TR" sz="8000" dirty="0" err="1"/>
              <a:t>açık,koopere,oryante</a:t>
            </a:r>
            <a:r>
              <a:rPr lang="tr-TR" sz="8000" dirty="0"/>
              <a:t>, </a:t>
            </a:r>
            <a:r>
              <a:rPr lang="tr-TR" sz="8000" dirty="0" err="1"/>
              <a:t>kranial</a:t>
            </a:r>
            <a:r>
              <a:rPr lang="tr-TR" sz="8000" dirty="0"/>
              <a:t> sinir muayenesi </a:t>
            </a:r>
            <a:r>
              <a:rPr lang="tr-TR" sz="8000" dirty="0" err="1"/>
              <a:t>intakt</a:t>
            </a:r>
            <a:r>
              <a:rPr lang="tr-TR" sz="8000" dirty="0"/>
              <a:t>. Motor </a:t>
            </a:r>
            <a:r>
              <a:rPr lang="tr-TR" sz="8000" dirty="0" err="1"/>
              <a:t>defisit</a:t>
            </a:r>
            <a:r>
              <a:rPr lang="tr-TR" sz="8000" dirty="0"/>
              <a:t> yok. </a:t>
            </a:r>
            <a:r>
              <a:rPr lang="tr-TR" sz="8000" dirty="0" err="1"/>
              <a:t>Serebellar</a:t>
            </a:r>
            <a:r>
              <a:rPr lang="tr-TR" sz="8000" dirty="0"/>
              <a:t> testler becerikli. TCR- </a:t>
            </a:r>
            <a:r>
              <a:rPr lang="tr-TR" sz="8000" dirty="0" err="1"/>
              <a:t>bilateral</a:t>
            </a:r>
            <a:r>
              <a:rPr lang="tr-TR" sz="8000" dirty="0"/>
              <a:t> </a:t>
            </a:r>
            <a:r>
              <a:rPr lang="tr-TR" sz="8000" dirty="0" err="1" smtClean="0"/>
              <a:t>fleksör</a:t>
            </a:r>
            <a:r>
              <a:rPr lang="tr-TR" sz="8000" dirty="0"/>
              <a:t> </a:t>
            </a:r>
          </a:p>
          <a:p>
            <a:r>
              <a:rPr lang="tr-TR" sz="8000" b="1" dirty="0"/>
              <a:t>Tetkikler:</a:t>
            </a:r>
            <a:endParaRPr lang="tr-TR" sz="8000" dirty="0"/>
          </a:p>
          <a:p>
            <a:r>
              <a:rPr lang="tr-TR" sz="8000" dirty="0"/>
              <a:t>1-EEG- 23,01,2020:normal</a:t>
            </a:r>
          </a:p>
          <a:p>
            <a:r>
              <a:rPr lang="tr-TR" sz="8000" dirty="0"/>
              <a:t>2-kr </a:t>
            </a:r>
            <a:r>
              <a:rPr lang="tr-TR" sz="8000" dirty="0" smtClean="0"/>
              <a:t>MRI- </a:t>
            </a:r>
            <a:r>
              <a:rPr lang="tr-TR" sz="8000" dirty="0"/>
              <a:t>bekleniyor</a:t>
            </a:r>
          </a:p>
          <a:p>
            <a:r>
              <a:rPr lang="tr-TR" sz="8000" dirty="0"/>
              <a:t>3-evveliyat raporu</a:t>
            </a:r>
          </a:p>
          <a:p>
            <a:r>
              <a:rPr lang="tr-TR" sz="8000" dirty="0"/>
              <a:t>4-ilaç kan düzeyi </a:t>
            </a:r>
          </a:p>
          <a:p>
            <a:r>
              <a:rPr lang="tr-TR" sz="8000" b="1" dirty="0"/>
              <a:t> </a:t>
            </a:r>
            <a:endParaRPr lang="tr-TR" sz="8000" dirty="0"/>
          </a:p>
          <a:p>
            <a:r>
              <a:rPr lang="tr-TR" sz="8000" dirty="0"/>
              <a:t>TANI: G40.8-Epilepsi </a:t>
            </a:r>
          </a:p>
          <a:p>
            <a:r>
              <a:rPr lang="tr-TR" sz="8000" dirty="0"/>
              <a:t>KARAR: 12/C</a:t>
            </a:r>
          </a:p>
          <a:p>
            <a:endParaRPr lang="tr-TR" dirty="0"/>
          </a:p>
        </p:txBody>
      </p:sp>
    </p:spTree>
    <p:extLst>
      <p:ext uri="{BB962C8B-B14F-4D97-AF65-F5344CB8AC3E}">
        <p14:creationId xmlns:p14="http://schemas.microsoft.com/office/powerpoint/2010/main" val="3275432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a:t>
            </a:r>
            <a:r>
              <a:rPr lang="tr-TR" dirty="0"/>
              <a:t>Adayın kimliği titizlik ile değerlendirilmelidir. </a:t>
            </a:r>
            <a:endParaRPr lang="tr-TR" dirty="0" smtClean="0"/>
          </a:p>
          <a:p>
            <a:r>
              <a:rPr lang="tr-TR" dirty="0" smtClean="0"/>
              <a:t>Sevk </a:t>
            </a:r>
            <a:r>
              <a:rPr lang="tr-TR" dirty="0"/>
              <a:t>edilen şahıs ile muayene edilen, tetkik edilen (EEG vb.) ve heyet işlemi yapılan hastanın hep aynı şahıs olup </a:t>
            </a:r>
            <a:r>
              <a:rPr lang="tr-TR" dirty="0" smtClean="0"/>
              <a:t>olmadığının değerlendirilmesinin </a:t>
            </a:r>
            <a:r>
              <a:rPr lang="tr-TR" dirty="0"/>
              <a:t>önemi defalarca vurgulanmaktadır. </a:t>
            </a:r>
            <a:endParaRPr lang="tr-TR" dirty="0" smtClean="0"/>
          </a:p>
          <a:p>
            <a:r>
              <a:rPr lang="tr-TR" dirty="0" smtClean="0"/>
              <a:t>Zamanında</a:t>
            </a:r>
            <a:r>
              <a:rPr lang="tr-TR" dirty="0"/>
              <a:t>, sağlıklı bireylerin yerine kimlik kontrolü yapılmaksızın, epilepsi hastalarının EEG kayıtları kullanılarak, hasta olmayan kişiler için askerliğe elverişli değildir kararının alındığı bilinmektedir. </a:t>
            </a:r>
            <a:endParaRPr lang="tr-TR" dirty="0" smtClean="0"/>
          </a:p>
          <a:p>
            <a:r>
              <a:rPr lang="tr-TR" dirty="0" smtClean="0"/>
              <a:t>Sorumluluk </a:t>
            </a:r>
            <a:r>
              <a:rPr lang="tr-TR" dirty="0"/>
              <a:t>her zaman heyet raporunu yazan hekime ait olduğu için bu konuda titiz davranılması gerekmektedir</a:t>
            </a:r>
          </a:p>
        </p:txBody>
      </p:sp>
    </p:spTree>
    <p:extLst>
      <p:ext uri="{BB962C8B-B14F-4D97-AF65-F5344CB8AC3E}">
        <p14:creationId xmlns:p14="http://schemas.microsoft.com/office/powerpoint/2010/main" val="3611068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93965"/>
            <a:ext cx="10515600" cy="1496724"/>
          </a:xfrm>
        </p:spPr>
        <p:txBody>
          <a:bodyPr>
            <a:normAutofit fontScale="90000"/>
          </a:bodyPr>
          <a:lstStyle/>
          <a:p>
            <a:r>
              <a:rPr lang="tr-TR" dirty="0" smtClean="0">
                <a:solidFill>
                  <a:srgbClr val="FF0000"/>
                </a:solidFill>
              </a:rPr>
              <a:t>EMNİYET TEŞKİLATINA ALINACAK ÖĞRENCİLER VE MEMURLAR HAKKINDA DÜZENLENECEK SAĞLIK RAPORU</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Sinir sistemi Hastalıkları ve Beyin ve sinir Cerrahisi</a:t>
            </a:r>
          </a:p>
          <a:p>
            <a:r>
              <a:rPr lang="tr-TR" dirty="0" smtClean="0"/>
              <a:t>A_B_C_D</a:t>
            </a:r>
          </a:p>
          <a:p>
            <a:r>
              <a:rPr lang="tr-TR" dirty="0" smtClean="0"/>
              <a:t>Sinir Sistemi açısından sağlam</a:t>
            </a:r>
          </a:p>
          <a:p>
            <a:r>
              <a:rPr lang="tr-TR" dirty="0" smtClean="0"/>
              <a:t>Kronik hastalık ve sürekli ilaç kullanım gerekliliği olmaması</a:t>
            </a:r>
          </a:p>
          <a:p>
            <a:r>
              <a:rPr lang="tr-TR" dirty="0" smtClean="0"/>
              <a:t>B-C-D dilimine girenler öğrenci olamaz</a:t>
            </a:r>
            <a:endParaRPr lang="tr-TR" dirty="0"/>
          </a:p>
        </p:txBody>
      </p:sp>
    </p:spTree>
    <p:extLst>
      <p:ext uri="{BB962C8B-B14F-4D97-AF65-F5344CB8AC3E}">
        <p14:creationId xmlns:p14="http://schemas.microsoft.com/office/powerpoint/2010/main" val="29528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Engelli hakları</a:t>
            </a: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dirty="0" smtClean="0"/>
              <a:t>Engelli kimlik kartı</a:t>
            </a:r>
          </a:p>
          <a:p>
            <a:r>
              <a:rPr lang="tr-TR" dirty="0" smtClean="0"/>
              <a:t>Bakım hizmeti</a:t>
            </a:r>
          </a:p>
          <a:p>
            <a:r>
              <a:rPr lang="tr-TR" dirty="0" smtClean="0"/>
              <a:t>Engelli çalışma kotası </a:t>
            </a:r>
          </a:p>
          <a:p>
            <a:r>
              <a:rPr lang="tr-TR" dirty="0" smtClean="0"/>
              <a:t>Özel eğitim</a:t>
            </a:r>
          </a:p>
          <a:p>
            <a:r>
              <a:rPr lang="tr-TR" dirty="0" smtClean="0"/>
              <a:t>Gelir vergisi indirimi</a:t>
            </a:r>
          </a:p>
          <a:p>
            <a:r>
              <a:rPr lang="tr-TR" dirty="0" smtClean="0"/>
              <a:t>ÖTV KDV indirimi</a:t>
            </a:r>
          </a:p>
          <a:p>
            <a:r>
              <a:rPr lang="tr-TR" dirty="0" smtClean="0"/>
              <a:t>Emlak vergisinden muafiyet</a:t>
            </a:r>
          </a:p>
          <a:p>
            <a:r>
              <a:rPr lang="tr-TR" dirty="0" smtClean="0"/>
              <a:t>Emeklilik hakkı</a:t>
            </a:r>
          </a:p>
          <a:p>
            <a:r>
              <a:rPr lang="tr-TR" dirty="0" smtClean="0"/>
              <a:t>Engelli maaşı</a:t>
            </a:r>
          </a:p>
          <a:p>
            <a:r>
              <a:rPr lang="tr-TR" dirty="0" smtClean="0"/>
              <a:t>Engelli kadrolarına atanma</a:t>
            </a:r>
          </a:p>
          <a:p>
            <a:r>
              <a:rPr lang="tr-TR" dirty="0" smtClean="0"/>
              <a:t>Kredi desteği</a:t>
            </a:r>
          </a:p>
          <a:p>
            <a:r>
              <a:rPr lang="tr-TR" dirty="0" smtClean="0"/>
              <a:t>Mükellefe beyan </a:t>
            </a:r>
            <a:r>
              <a:rPr lang="tr-TR" dirty="0" err="1" smtClean="0"/>
              <a:t>kolaylılığı</a:t>
            </a:r>
            <a:endParaRPr lang="tr-TR" dirty="0"/>
          </a:p>
        </p:txBody>
      </p:sp>
    </p:spTree>
    <p:extLst>
      <p:ext uri="{BB962C8B-B14F-4D97-AF65-F5344CB8AC3E}">
        <p14:creationId xmlns:p14="http://schemas.microsoft.com/office/powerpoint/2010/main" val="546670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 dilimi </a:t>
            </a:r>
            <a:endParaRPr lang="tr-TR" dirty="0"/>
          </a:p>
        </p:txBody>
      </p:sp>
      <p:sp>
        <p:nvSpPr>
          <p:cNvPr id="3" name="İçerik Yer Tutucusu 2"/>
          <p:cNvSpPr>
            <a:spLocks noGrp="1"/>
          </p:cNvSpPr>
          <p:nvPr>
            <p:ph idx="1"/>
          </p:nvPr>
        </p:nvSpPr>
        <p:spPr/>
        <p:txBody>
          <a:bodyPr/>
          <a:lstStyle/>
          <a:p>
            <a:r>
              <a:rPr lang="tr-TR" dirty="0" smtClean="0"/>
              <a:t>2. madde</a:t>
            </a:r>
          </a:p>
          <a:p>
            <a:r>
              <a:rPr lang="tr-TR" dirty="0" smtClean="0"/>
              <a:t>Fizik muayene ve nörolojik muayenesi normal olan, </a:t>
            </a:r>
            <a:r>
              <a:rPr lang="tr-TR" dirty="0" err="1" smtClean="0"/>
              <a:t>kranial</a:t>
            </a:r>
            <a:r>
              <a:rPr lang="tr-TR" dirty="0" smtClean="0"/>
              <a:t> MRI normal , EEG normal olan en az 2 yıldır nöbet geçirmeyen, </a:t>
            </a:r>
            <a:r>
              <a:rPr lang="tr-TR" dirty="0" err="1" smtClean="0"/>
              <a:t>antinöbet</a:t>
            </a:r>
            <a:r>
              <a:rPr lang="tr-TR" dirty="0" smtClean="0"/>
              <a:t> ilaç kullanan ya da kullanmayan, daha önce epilepsi tanısı almış olan olgular</a:t>
            </a:r>
            <a:endParaRPr lang="tr-TR" dirty="0"/>
          </a:p>
        </p:txBody>
      </p:sp>
    </p:spTree>
    <p:extLst>
      <p:ext uri="{BB962C8B-B14F-4D97-AF65-F5344CB8AC3E}">
        <p14:creationId xmlns:p14="http://schemas.microsoft.com/office/powerpoint/2010/main" val="3348392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 dilimi</a:t>
            </a:r>
            <a:endParaRPr lang="tr-TR" dirty="0"/>
          </a:p>
        </p:txBody>
      </p:sp>
      <p:sp>
        <p:nvSpPr>
          <p:cNvPr id="3" name="İçerik Yer Tutucusu 2"/>
          <p:cNvSpPr>
            <a:spLocks noGrp="1"/>
          </p:cNvSpPr>
          <p:nvPr>
            <p:ph idx="1"/>
          </p:nvPr>
        </p:nvSpPr>
        <p:spPr/>
        <p:txBody>
          <a:bodyPr>
            <a:normAutofit lnSpcReduction="10000"/>
          </a:bodyPr>
          <a:lstStyle/>
          <a:p>
            <a:r>
              <a:rPr lang="tr-TR" dirty="0" smtClean="0"/>
              <a:t>Bu dilimde değerlendirilen hastalıkların üst </a:t>
            </a:r>
            <a:r>
              <a:rPr lang="tr-TR" dirty="0" err="1" smtClean="0"/>
              <a:t>ekstremite</a:t>
            </a:r>
            <a:r>
              <a:rPr lang="tr-TR" dirty="0" smtClean="0"/>
              <a:t> silah tutma, kavrayabilme, güç kullanabilme, alt </a:t>
            </a:r>
            <a:r>
              <a:rPr lang="tr-TR" dirty="0" err="1" smtClean="0"/>
              <a:t>ekstremite</a:t>
            </a:r>
            <a:r>
              <a:rPr lang="tr-TR" dirty="0" smtClean="0"/>
              <a:t> için merdiven –yokuş inip çıkabilme ,koşabilme, güç kullanabilme fonksiyonlarını bozmamış olması, organ ve sistem fonksiyonları açısından Emniyet Hizmetleri Sınıfında (</a:t>
            </a:r>
            <a:r>
              <a:rPr lang="tr-TR" b="1" dirty="0" smtClean="0"/>
              <a:t>gece ve gündüz ). </a:t>
            </a:r>
            <a:r>
              <a:rPr lang="tr-TR" b="1" dirty="0"/>
              <a:t>ç</a:t>
            </a:r>
            <a:r>
              <a:rPr lang="tr-TR" b="1" dirty="0" smtClean="0"/>
              <a:t>alışmasında  engel oluşturmaması </a:t>
            </a:r>
            <a:r>
              <a:rPr lang="tr-TR" dirty="0" smtClean="0"/>
              <a:t>gereklidir.</a:t>
            </a:r>
          </a:p>
          <a:p>
            <a:r>
              <a:rPr lang="tr-TR" dirty="0" smtClean="0"/>
              <a:t>2.madde</a:t>
            </a:r>
          </a:p>
          <a:p>
            <a:r>
              <a:rPr lang="tr-TR" dirty="0" smtClean="0"/>
              <a:t>Organ ve sistem fonksiyonlarını etkilemiş fakat çalışma olanağı veren, seyrek gelen , hayatı </a:t>
            </a:r>
            <a:r>
              <a:rPr lang="tr-TR" dirty="0" err="1" smtClean="0"/>
              <a:t>tehtid</a:t>
            </a:r>
            <a:r>
              <a:rPr lang="tr-TR" dirty="0" smtClean="0"/>
              <a:t> etmeyen ve ilaçla kontrol edilebilen epilepsiler (Emniyet Hizmetleri Sınıfında </a:t>
            </a:r>
            <a:r>
              <a:rPr lang="tr-TR" b="1" dirty="0" smtClean="0"/>
              <a:t>gece ve gündüz çalışmaya engel durumlar</a:t>
            </a:r>
            <a:r>
              <a:rPr lang="tr-TR" dirty="0" smtClean="0"/>
              <a:t> D dilimi kapsamında değerlendirilir.</a:t>
            </a:r>
            <a:endParaRPr lang="tr-TR" dirty="0"/>
          </a:p>
        </p:txBody>
      </p:sp>
    </p:spTree>
    <p:extLst>
      <p:ext uri="{BB962C8B-B14F-4D97-AF65-F5344CB8AC3E}">
        <p14:creationId xmlns:p14="http://schemas.microsoft.com/office/powerpoint/2010/main" val="2223602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 dilimi</a:t>
            </a:r>
            <a:endParaRPr lang="tr-TR" dirty="0"/>
          </a:p>
        </p:txBody>
      </p:sp>
      <p:sp>
        <p:nvSpPr>
          <p:cNvPr id="3" name="İçerik Yer Tutucusu 2"/>
          <p:cNvSpPr>
            <a:spLocks noGrp="1"/>
          </p:cNvSpPr>
          <p:nvPr>
            <p:ph idx="1"/>
          </p:nvPr>
        </p:nvSpPr>
        <p:spPr/>
        <p:txBody>
          <a:bodyPr/>
          <a:lstStyle/>
          <a:p>
            <a:r>
              <a:rPr lang="tr-TR" dirty="0" smtClean="0"/>
              <a:t>Güncel tedavi algoritmalarına göre uygun şekilde etkin doz ve yeterli süre tedavi edilmelerine rağmen üst </a:t>
            </a:r>
            <a:r>
              <a:rPr lang="tr-TR" dirty="0" err="1" smtClean="0"/>
              <a:t>ekstremite</a:t>
            </a:r>
            <a:r>
              <a:rPr lang="tr-TR" dirty="0" smtClean="0"/>
              <a:t> silah kullanabilme, kavrayabilme, güç kullanabilme, alt </a:t>
            </a:r>
            <a:r>
              <a:rPr lang="tr-TR" dirty="0" err="1" smtClean="0"/>
              <a:t>ekstremite</a:t>
            </a:r>
            <a:r>
              <a:rPr lang="tr-TR" dirty="0" smtClean="0"/>
              <a:t> için merdiven –yokuş inip </a:t>
            </a:r>
            <a:r>
              <a:rPr lang="tr-TR" dirty="0" err="1" smtClean="0"/>
              <a:t>çıkabilme,koşabilme</a:t>
            </a:r>
            <a:r>
              <a:rPr lang="tr-TR" dirty="0" smtClean="0"/>
              <a:t>, güç kullanabilme fonksiyonları  bozulan ,organ ve sistem fonksiyonları açısından Emniyet Hizmetleri Sınıfında (</a:t>
            </a:r>
            <a:r>
              <a:rPr lang="tr-TR" b="1" dirty="0" smtClean="0"/>
              <a:t>gece ve gündüz ). Çalışabilecek iyilik haline ulaşamayanlar</a:t>
            </a:r>
          </a:p>
          <a:p>
            <a:r>
              <a:rPr lang="tr-TR" dirty="0" smtClean="0"/>
              <a:t>2. madde</a:t>
            </a:r>
          </a:p>
          <a:p>
            <a:r>
              <a:rPr lang="tr-TR" dirty="0" smtClean="0"/>
              <a:t>Organ ve sistem fonksiyonları ile çalışma verimini bozan, ilaçla kontrol altına alınabilen ve alınamayan, sık doktor kontrolü gerektiren epileptik nöbetler, epilepsiler</a:t>
            </a:r>
            <a:endParaRPr lang="tr-TR" dirty="0"/>
          </a:p>
        </p:txBody>
      </p:sp>
    </p:spTree>
    <p:extLst>
      <p:ext uri="{BB962C8B-B14F-4D97-AF65-F5344CB8AC3E}">
        <p14:creationId xmlns:p14="http://schemas.microsoft.com/office/powerpoint/2010/main" val="2062954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 dilimi</a:t>
            </a:r>
            <a:endParaRPr lang="tr-TR" dirty="0"/>
          </a:p>
        </p:txBody>
      </p:sp>
      <p:sp>
        <p:nvSpPr>
          <p:cNvPr id="3" name="İçerik Yer Tutucusu 2"/>
          <p:cNvSpPr>
            <a:spLocks noGrp="1"/>
          </p:cNvSpPr>
          <p:nvPr>
            <p:ph idx="1"/>
          </p:nvPr>
        </p:nvSpPr>
        <p:spPr/>
        <p:txBody>
          <a:bodyPr/>
          <a:lstStyle/>
          <a:p>
            <a:r>
              <a:rPr lang="tr-TR" dirty="0" smtClean="0"/>
              <a:t>Hiçbir hizmet sınıfında çalışmaya imkan vermeyen ağır patolojik durumlar</a:t>
            </a:r>
            <a:endParaRPr lang="tr-TR" dirty="0"/>
          </a:p>
        </p:txBody>
      </p:sp>
    </p:spTree>
    <p:extLst>
      <p:ext uri="{BB962C8B-B14F-4D97-AF65-F5344CB8AC3E}">
        <p14:creationId xmlns:p14="http://schemas.microsoft.com/office/powerpoint/2010/main" val="4150111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2000" y="281998"/>
            <a:ext cx="10515600" cy="1325563"/>
          </a:xfrm>
        </p:spPr>
        <p:txBody>
          <a:bodyPr/>
          <a:lstStyle/>
          <a:p>
            <a:r>
              <a:rPr lang="tr-TR" dirty="0" smtClean="0">
                <a:solidFill>
                  <a:srgbClr val="FF0000"/>
                </a:solidFill>
              </a:rPr>
              <a:t>Demiryolu</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Demiryolu faaliyetlerinde emniyet kritik görevlerde çalışanlarda aranan sağlık şartları</a:t>
            </a:r>
          </a:p>
          <a:p>
            <a:r>
              <a:rPr lang="tr-TR" dirty="0" smtClean="0"/>
              <a:t>A GRUBUNDA YER ALAN ÖRNEK EMNİYET KRİTİK GÖREVLERİ</a:t>
            </a:r>
          </a:p>
          <a:p>
            <a:r>
              <a:rPr lang="tr-TR" dirty="0"/>
              <a:t> </a:t>
            </a:r>
            <a:r>
              <a:rPr lang="tr-TR" dirty="0" smtClean="0"/>
              <a:t> </a:t>
            </a:r>
            <a:r>
              <a:rPr lang="tr-TR" i="1" dirty="0" smtClean="0"/>
              <a:t>Şehir içi raylı toplu taşıma araçlarını sürmek</a:t>
            </a:r>
          </a:p>
          <a:p>
            <a:r>
              <a:rPr lang="tr-TR" i="1" dirty="0"/>
              <a:t> </a:t>
            </a:r>
            <a:r>
              <a:rPr lang="tr-TR" i="1" dirty="0" smtClean="0"/>
              <a:t> Demir yolu araçlarını sevk etmek ve yönlendirmek</a:t>
            </a:r>
          </a:p>
          <a:p>
            <a:r>
              <a:rPr lang="tr-TR" i="1" dirty="0" smtClean="0"/>
              <a:t>  Trafiği işaret ve sinyal ile yönetmek</a:t>
            </a:r>
          </a:p>
          <a:p>
            <a:r>
              <a:rPr lang="tr-TR" i="1" dirty="0" smtClean="0"/>
              <a:t>  Çeken ve çekilen araçları birleştirmek ,ayırmak</a:t>
            </a:r>
          </a:p>
          <a:p>
            <a:r>
              <a:rPr lang="tr-TR" i="1" dirty="0" smtClean="0"/>
              <a:t>   Hat üstü iş makinalarını kullanmak</a:t>
            </a:r>
          </a:p>
          <a:p>
            <a:pPr marL="0" indent="0">
              <a:buNone/>
            </a:pPr>
            <a:endParaRPr lang="tr-TR" dirty="0"/>
          </a:p>
        </p:txBody>
      </p:sp>
    </p:spTree>
    <p:extLst>
      <p:ext uri="{BB962C8B-B14F-4D97-AF65-F5344CB8AC3E}">
        <p14:creationId xmlns:p14="http://schemas.microsoft.com/office/powerpoint/2010/main" val="1081550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p:cNvPicPr>
          <p:nvPr>
            <p:ph idx="1"/>
          </p:nvPr>
        </p:nvPicPr>
        <p:blipFill rotWithShape="1">
          <a:blip r:embed="rId2"/>
          <a:srcRect l="6945" t="15585" r="9723" b="26779"/>
          <a:stretch/>
        </p:blipFill>
        <p:spPr bwMode="auto">
          <a:xfrm>
            <a:off x="838200" y="1956749"/>
            <a:ext cx="10515600" cy="408908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50217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Mesleğe ilk girişte epilepsi tanılı olanlar ilk işe girişte A –B grubu personel olamaz</a:t>
            </a:r>
          </a:p>
          <a:p>
            <a:endParaRPr lang="tr-TR" dirty="0" smtClean="0"/>
          </a:p>
          <a:p>
            <a:r>
              <a:rPr lang="tr-TR" dirty="0" smtClean="0"/>
              <a:t>Çalışan personelde bilinci ve hareket etme yetisini etkilemeyen epileptik nöbet geçiren olgularda 6 ayda bir kontrol muayenesini yaptırdığı , 5 yıl boyunca nöbet geçirmediği ve </a:t>
            </a:r>
            <a:r>
              <a:rPr lang="tr-TR" dirty="0" err="1" smtClean="0"/>
              <a:t>antinöbet</a:t>
            </a:r>
            <a:r>
              <a:rPr lang="tr-TR" dirty="0" smtClean="0"/>
              <a:t> ilaç kullanmadığının tespiti halinde çalışabilirler</a:t>
            </a:r>
            <a:endParaRPr lang="tr-TR" dirty="0"/>
          </a:p>
        </p:txBody>
      </p:sp>
    </p:spTree>
    <p:extLst>
      <p:ext uri="{BB962C8B-B14F-4D97-AF65-F5344CB8AC3E}">
        <p14:creationId xmlns:p14="http://schemas.microsoft.com/office/powerpoint/2010/main" val="1142362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b="1" dirty="0" smtClean="0">
                <a:solidFill>
                  <a:srgbClr val="FF0000"/>
                </a:solidFill>
              </a:rPr>
              <a:t>SÜRÜCÜ </a:t>
            </a:r>
            <a:r>
              <a:rPr lang="tr-TR" b="1" dirty="0">
                <a:solidFill>
                  <a:srgbClr val="FF0000"/>
                </a:solidFill>
              </a:rPr>
              <a:t>ADAYLARININ VE SÜRÜCÜLERİN SAHİP OLACAKLARI SAĞLIK ŞARTLARI </a:t>
            </a:r>
            <a:endParaRPr lang="tr-TR" dirty="0">
              <a:solidFill>
                <a:srgbClr val="FF0000"/>
              </a:solidFill>
            </a:endParaRPr>
          </a:p>
        </p:txBody>
      </p:sp>
      <p:sp>
        <p:nvSpPr>
          <p:cNvPr id="3" name="İçerik Yer Tutucusu 2"/>
          <p:cNvSpPr>
            <a:spLocks noGrp="1"/>
          </p:cNvSpPr>
          <p:nvPr>
            <p:ph idx="1"/>
          </p:nvPr>
        </p:nvSpPr>
        <p:spPr/>
        <p:txBody>
          <a:bodyPr/>
          <a:lstStyle/>
          <a:p>
            <a:r>
              <a:rPr lang="tr-TR" b="1" dirty="0"/>
              <a:t>Ruh ve Sinir Hastalıkları Muayenesine İlişkin Esaslar </a:t>
            </a:r>
            <a:endParaRPr lang="tr-TR" dirty="0"/>
          </a:p>
          <a:p>
            <a:r>
              <a:rPr lang="tr-TR" b="1" dirty="0"/>
              <a:t>MADDE 9 – </a:t>
            </a:r>
            <a:endParaRPr lang="tr-TR" b="1" dirty="0" smtClean="0"/>
          </a:p>
          <a:p>
            <a:r>
              <a:rPr lang="tr-TR" b="1" i="1" dirty="0"/>
              <a:t>(1) Ruh sağlığı hastalıklarından </a:t>
            </a:r>
            <a:endParaRPr lang="tr-TR" b="1" i="1" dirty="0" smtClean="0"/>
          </a:p>
          <a:p>
            <a:r>
              <a:rPr lang="tr-TR" b="1" i="1" dirty="0"/>
              <a:t>(2) Sinir Hastalıklarından </a:t>
            </a:r>
            <a:endParaRPr lang="tr-TR" dirty="0"/>
          </a:p>
        </p:txBody>
      </p:sp>
    </p:spTree>
    <p:extLst>
      <p:ext uri="{BB962C8B-B14F-4D97-AF65-F5344CB8AC3E}">
        <p14:creationId xmlns:p14="http://schemas.microsoft.com/office/powerpoint/2010/main" val="3831343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c) Epilepsi hastalarına aşağıda sayılan hallerde sadece birinci grup sürücü belgesi sınıfları verilebilir. Bu sürücüler ambulans, resmi veya ticari araç kullanamazlar. </a:t>
            </a:r>
          </a:p>
          <a:p>
            <a:r>
              <a:rPr lang="tr-TR" dirty="0"/>
              <a:t>1) </a:t>
            </a:r>
            <a:r>
              <a:rPr lang="tr-TR" b="1" dirty="0"/>
              <a:t>(Değişik:RG-30/9/2021-31614) </a:t>
            </a:r>
            <a:r>
              <a:rPr lang="tr-TR" dirty="0"/>
              <a:t>Şuur kaybının olduğu, şuur kaybının olmadığı, uyarılmış veya uyarılmamış epilepsi nöbeti geçiren hastalar, altı aylık periyodlarla nöroloji muayenesi yaptırdıklarını, üç yıl boyunca, ilaçsız veya en fazla iki </a:t>
            </a:r>
            <a:r>
              <a:rPr lang="tr-TR" dirty="0" err="1"/>
              <a:t>antiepileptik</a:t>
            </a:r>
            <a:r>
              <a:rPr lang="tr-TR" dirty="0"/>
              <a:t> ilaç kullanır halde iken nöbet geçirmediklerini belgelemeleri hâlinde durumları nöroloji sağlık kurulunda değerlendirilir. </a:t>
            </a:r>
          </a:p>
          <a:p>
            <a:r>
              <a:rPr lang="tr-TR" dirty="0"/>
              <a:t>2) </a:t>
            </a:r>
            <a:r>
              <a:rPr lang="tr-TR" b="1" dirty="0"/>
              <a:t>(Mülga:RG-30/9/2021-31614)</a:t>
            </a:r>
            <a:endParaRPr lang="tr-TR" dirty="0"/>
          </a:p>
          <a:p>
            <a:r>
              <a:rPr lang="tr-TR" dirty="0"/>
              <a:t>3) </a:t>
            </a:r>
            <a:r>
              <a:rPr lang="tr-TR" b="1" dirty="0"/>
              <a:t>(Değişik:RG-30/9/2021-31614) </a:t>
            </a:r>
            <a:r>
              <a:rPr lang="tr-TR" dirty="0"/>
              <a:t>İlk veya tek uyarılmamış epilepsi nöbeti geçiren kişilerin altı aylık periyodlarla nöroloji muayenesi yaptırdıklarını, iki yıl boyunca nöbet geçirmediklerini ve </a:t>
            </a:r>
            <a:r>
              <a:rPr lang="tr-TR" dirty="0" err="1"/>
              <a:t>antiepileptik</a:t>
            </a:r>
            <a:r>
              <a:rPr lang="tr-TR" dirty="0"/>
              <a:t> ilaçları kullanmadıklarını belgelemeleri hâlinde durumları nöroloji sağlık kurulunda değerlendirilebilir. </a:t>
            </a:r>
          </a:p>
          <a:p>
            <a:r>
              <a:rPr lang="tr-TR" dirty="0"/>
              <a:t>4) </a:t>
            </a:r>
            <a:r>
              <a:rPr lang="tr-TR" b="1" dirty="0"/>
              <a:t>(Mülga:RG-30/9/2021-31614) </a:t>
            </a:r>
            <a:endParaRPr lang="tr-TR" dirty="0"/>
          </a:p>
          <a:p>
            <a:r>
              <a:rPr lang="tr-TR" dirty="0"/>
              <a:t>5) </a:t>
            </a:r>
            <a:r>
              <a:rPr lang="tr-TR" b="1" dirty="0"/>
              <a:t>(Mülga:RG-30/9/2021-31614) </a:t>
            </a:r>
            <a:endParaRPr lang="tr-TR" dirty="0"/>
          </a:p>
        </p:txBody>
      </p:sp>
    </p:spTree>
    <p:extLst>
      <p:ext uri="{BB962C8B-B14F-4D97-AF65-F5344CB8AC3E}">
        <p14:creationId xmlns:p14="http://schemas.microsoft.com/office/powerpoint/2010/main" val="3160210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6) Tedavi edici epilepsi cerrahisi uygulanan kişiler (1) numaralı alt bende göre değerlendirilir. </a:t>
            </a:r>
          </a:p>
          <a:p>
            <a:r>
              <a:rPr lang="tr-TR" dirty="0" smtClean="0"/>
              <a:t>7) Bu bent kapsamında nöroloji sağlık kurulunca yapılacak tıbbi değerlendirmede, ayrıntılı nörolojik inceleme, EEG ve </a:t>
            </a:r>
            <a:r>
              <a:rPr lang="tr-TR" dirty="0" err="1" smtClean="0"/>
              <a:t>nörogörüntüleme</a:t>
            </a:r>
            <a:r>
              <a:rPr lang="tr-TR" dirty="0" smtClean="0"/>
              <a:t> yapılır. </a:t>
            </a:r>
          </a:p>
          <a:p>
            <a:r>
              <a:rPr lang="tr-TR" dirty="0" smtClean="0"/>
              <a:t>8) Epilepsi tanısı konulan ve araç kullanmalarında sakınca bulunan ya da araç kullanmaları belirli şartlara bağlanan kişiler hakkında 4 üncü maddenin </a:t>
            </a:r>
            <a:r>
              <a:rPr lang="tr-TR" dirty="0" err="1" smtClean="0"/>
              <a:t>onbirinci</a:t>
            </a:r>
            <a:r>
              <a:rPr lang="tr-TR" dirty="0" smtClean="0"/>
              <a:t> fıkrası kapsamında bildirimde bulunulur. </a:t>
            </a:r>
          </a:p>
          <a:p>
            <a:endParaRPr lang="tr-TR" dirty="0"/>
          </a:p>
        </p:txBody>
      </p:sp>
    </p:spTree>
    <p:extLst>
      <p:ext uri="{BB962C8B-B14F-4D97-AF65-F5344CB8AC3E}">
        <p14:creationId xmlns:p14="http://schemas.microsoft.com/office/powerpoint/2010/main" val="200277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7418" y="1177636"/>
            <a:ext cx="10536382" cy="4999327"/>
          </a:xfrm>
        </p:spPr>
        <p:txBody>
          <a:bodyPr/>
          <a:lstStyle/>
          <a:p>
            <a:r>
              <a:rPr lang="tr-TR" dirty="0" smtClean="0"/>
              <a:t>Devlet tarafından yetkilendirilen tam teşekküllü hastanelerin sağlık kurullarına başvuru</a:t>
            </a:r>
          </a:p>
          <a:p>
            <a:endParaRPr lang="tr-TR" dirty="0" smtClean="0"/>
          </a:p>
          <a:p>
            <a:endParaRPr lang="tr-TR" dirty="0" smtClean="0"/>
          </a:p>
          <a:p>
            <a:r>
              <a:rPr lang="tr-TR" dirty="0"/>
              <a:t>Ç</a:t>
            </a:r>
            <a:r>
              <a:rPr lang="tr-TR" dirty="0" smtClean="0"/>
              <a:t>alıştığı </a:t>
            </a:r>
            <a:r>
              <a:rPr lang="tr-TR" dirty="0"/>
              <a:t>kurum, Gelirler Genel </a:t>
            </a:r>
            <a:r>
              <a:rPr lang="tr-TR" dirty="0" smtClean="0"/>
              <a:t>Müdürlüğü, sigorta </a:t>
            </a:r>
            <a:r>
              <a:rPr lang="tr-TR" dirty="0"/>
              <a:t>şirketleri veya İş ve İşçi Bulma Kurumu, </a:t>
            </a:r>
            <a:r>
              <a:rPr lang="tr-TR" dirty="0" smtClean="0"/>
              <a:t>Defterdarlık gibi </a:t>
            </a:r>
            <a:r>
              <a:rPr lang="tr-TR" dirty="0"/>
              <a:t>kurumlar tarafından hastane başhekimliğine </a:t>
            </a:r>
            <a:r>
              <a:rPr lang="tr-TR" dirty="0" smtClean="0"/>
              <a:t>yazılmış resmi </a:t>
            </a:r>
            <a:r>
              <a:rPr lang="tr-TR" dirty="0"/>
              <a:t>bir yazı ile </a:t>
            </a:r>
          </a:p>
          <a:p>
            <a:r>
              <a:rPr lang="tr-TR" dirty="0" smtClean="0"/>
              <a:t>Direk yetkili hastane SK başvuru</a:t>
            </a:r>
            <a:endParaRPr lang="tr-TR" dirty="0"/>
          </a:p>
        </p:txBody>
      </p:sp>
    </p:spTree>
    <p:extLst>
      <p:ext uri="{BB962C8B-B14F-4D97-AF65-F5344CB8AC3E}">
        <p14:creationId xmlns:p14="http://schemas.microsoft.com/office/powerpoint/2010/main" val="20272978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Kişide bilinç kaybının yaşandığı ancak epilepsi tanısı konulmayan diğer durumlarda nöroloji uzmanınca bilinç kaybının sürüş esnasında tekrarlama riskine göre değerlendirilir. </a:t>
            </a:r>
          </a:p>
        </p:txBody>
      </p:sp>
    </p:spTree>
    <p:extLst>
      <p:ext uri="{BB962C8B-B14F-4D97-AF65-F5344CB8AC3E}">
        <p14:creationId xmlns:p14="http://schemas.microsoft.com/office/powerpoint/2010/main" val="11645526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En az 3 yıl hastaların düzenli takibinin yapılmış, 6 ayda bir ve nöroloji hekimince takip edilmiş olması gerekli</a:t>
            </a:r>
          </a:p>
          <a:p>
            <a:r>
              <a:rPr lang="tr-TR" dirty="0" smtClean="0"/>
              <a:t>Resmi kayıtlarının yapılmış ve gerekli notların düşülmüş olduğu </a:t>
            </a:r>
          </a:p>
          <a:p>
            <a:r>
              <a:rPr lang="tr-TR" dirty="0" smtClean="0"/>
              <a:t>E nabız bilgilerinden ulaşılacak resmi veriler</a:t>
            </a:r>
          </a:p>
          <a:p>
            <a:r>
              <a:rPr lang="tr-TR" dirty="0" smtClean="0"/>
              <a:t>Islak imzalı, güvenli klinik bilgiler</a:t>
            </a:r>
          </a:p>
          <a:p>
            <a:endParaRPr lang="tr-TR" dirty="0"/>
          </a:p>
          <a:p>
            <a:endParaRPr lang="tr-TR" dirty="0" smtClean="0"/>
          </a:p>
          <a:p>
            <a:r>
              <a:rPr lang="tr-TR" dirty="0" err="1" smtClean="0"/>
              <a:t>Whatsapp</a:t>
            </a:r>
            <a:r>
              <a:rPr lang="tr-TR" dirty="0" smtClean="0"/>
              <a:t> yazışmaları , </a:t>
            </a:r>
            <a:r>
              <a:rPr lang="tr-TR" dirty="0" err="1" smtClean="0"/>
              <a:t>pandemideki</a:t>
            </a:r>
            <a:r>
              <a:rPr lang="tr-TR" dirty="0" smtClean="0"/>
              <a:t> takipsizlik</a:t>
            </a:r>
            <a:endParaRPr lang="tr-TR" dirty="0"/>
          </a:p>
        </p:txBody>
      </p:sp>
    </p:spTree>
    <p:extLst>
      <p:ext uri="{BB962C8B-B14F-4D97-AF65-F5344CB8AC3E}">
        <p14:creationId xmlns:p14="http://schemas.microsoft.com/office/powerpoint/2010/main" val="26810370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 beyanı </a:t>
            </a:r>
          </a:p>
          <a:p>
            <a:pPr marL="0" indent="0">
              <a:buNone/>
            </a:pPr>
            <a:r>
              <a:rPr lang="tr-TR" dirty="0" smtClean="0"/>
              <a:t>      Beyanın hastadan alındığı , cezai ve hukuki sorumluluğun hastaya ait olduğunu bildirir ifade rapora eklenmeli </a:t>
            </a:r>
          </a:p>
          <a:p>
            <a:r>
              <a:rPr lang="tr-TR" dirty="0" smtClean="0"/>
              <a:t>Özel muayenelerde takip edilen hastalar</a:t>
            </a:r>
          </a:p>
          <a:p>
            <a:pPr marL="0" indent="0">
              <a:buNone/>
            </a:pPr>
            <a:r>
              <a:rPr lang="tr-TR" dirty="0" smtClean="0"/>
              <a:t>     Hastanın evraklarının ve tetkik sonuçlarının bizi tatmin etmesi gerekli</a:t>
            </a:r>
          </a:p>
          <a:p>
            <a:pPr marL="0" indent="0">
              <a:buNone/>
            </a:pPr>
            <a:r>
              <a:rPr lang="tr-TR" dirty="0"/>
              <a:t> </a:t>
            </a:r>
            <a:r>
              <a:rPr lang="tr-TR" dirty="0" smtClean="0"/>
              <a:t>    Tanı ve tedavinin uygun olduğunu düşünüyorsak</a:t>
            </a:r>
          </a:p>
          <a:p>
            <a:pPr marL="0" indent="0">
              <a:buNone/>
            </a:pPr>
            <a:r>
              <a:rPr lang="tr-TR" dirty="0"/>
              <a:t> </a:t>
            </a:r>
            <a:r>
              <a:rPr lang="tr-TR" dirty="0" smtClean="0"/>
              <a:t>    Tereddüt varsa eksikliklerin giderilmesini isteyebiliriz</a:t>
            </a:r>
          </a:p>
          <a:p>
            <a:pPr marL="0" indent="0">
              <a:buNone/>
            </a:pPr>
            <a:r>
              <a:rPr lang="tr-TR" dirty="0"/>
              <a:t> </a:t>
            </a:r>
            <a:r>
              <a:rPr lang="tr-TR" dirty="0" smtClean="0"/>
              <a:t>    Ehliyet verme ya da vermemenin sorumluluğu  vardır.</a:t>
            </a:r>
          </a:p>
          <a:p>
            <a:endParaRPr lang="tr-TR" dirty="0"/>
          </a:p>
        </p:txBody>
      </p:sp>
    </p:spTree>
    <p:extLst>
      <p:ext uri="{BB962C8B-B14F-4D97-AF65-F5344CB8AC3E}">
        <p14:creationId xmlns:p14="http://schemas.microsoft.com/office/powerpoint/2010/main" val="3997387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62000" y="1690688"/>
            <a:ext cx="10515600" cy="4351338"/>
          </a:xfrm>
        </p:spPr>
        <p:txBody>
          <a:bodyPr/>
          <a:lstStyle/>
          <a:p>
            <a:r>
              <a:rPr lang="tr-TR" dirty="0" smtClean="0"/>
              <a:t>Ehliyet almak sosyal bir hak , ANCAK</a:t>
            </a:r>
          </a:p>
          <a:p>
            <a:r>
              <a:rPr lang="tr-TR" dirty="0"/>
              <a:t> Yanıltıcı beyan </a:t>
            </a:r>
            <a:r>
              <a:rPr lang="tr-TR" dirty="0" smtClean="0"/>
              <a:t>!</a:t>
            </a:r>
          </a:p>
          <a:p>
            <a:r>
              <a:rPr lang="tr-TR" dirty="0" smtClean="0"/>
              <a:t>Hastalar engelli raporu alıp ehliyete başvuruyor ya da tam tersi</a:t>
            </a:r>
          </a:p>
          <a:p>
            <a:r>
              <a:rPr lang="tr-TR" dirty="0" smtClean="0"/>
              <a:t>Ehliyet uyarı veriyor ,ancak engelli de böyle bir uyarı yok (</a:t>
            </a:r>
            <a:r>
              <a:rPr lang="tr-TR" dirty="0"/>
              <a:t>2019 tarihinden itibaren düzenlenen engelli raporları E-rapor formatında </a:t>
            </a:r>
            <a:r>
              <a:rPr lang="tr-TR" dirty="0" smtClean="0"/>
              <a:t>düzenlenmekte</a:t>
            </a:r>
            <a:r>
              <a:rPr lang="tr-TR" dirty="0"/>
              <a:t> </a:t>
            </a:r>
            <a:r>
              <a:rPr lang="tr-TR" dirty="0" smtClean="0"/>
              <a:t>kişinin </a:t>
            </a:r>
            <a:r>
              <a:rPr lang="tr-TR" dirty="0"/>
              <a:t>e-devlet ve e-nabzında </a:t>
            </a:r>
            <a:r>
              <a:rPr lang="tr-TR" dirty="0" smtClean="0"/>
              <a:t>görülmektedir)</a:t>
            </a:r>
          </a:p>
        </p:txBody>
      </p:sp>
    </p:spTree>
    <p:extLst>
      <p:ext uri="{BB962C8B-B14F-4D97-AF65-F5344CB8AC3E}">
        <p14:creationId xmlns:p14="http://schemas.microsoft.com/office/powerpoint/2010/main" val="19606479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Epilepsi tanılı olguların sosyal hakları ve yaşam kalitesinin devamı önemlidir.</a:t>
            </a:r>
          </a:p>
          <a:p>
            <a:r>
              <a:rPr lang="tr-TR" dirty="0" smtClean="0"/>
              <a:t>Bir ucunda klinik olarak iyi olan hastaların uygun bir işte istihdamı şeklinde hakların korunması</a:t>
            </a:r>
          </a:p>
          <a:p>
            <a:r>
              <a:rPr lang="tr-TR" dirty="0" smtClean="0"/>
              <a:t>Bir uçta da gerçekten maluliyet yaratan durumları olanların engelli haklarının verilerek yaşamlarını idamesi</a:t>
            </a:r>
          </a:p>
          <a:p>
            <a:pPr marL="0" indent="0">
              <a:buNone/>
            </a:pPr>
            <a:r>
              <a:rPr lang="tr-TR" dirty="0" smtClean="0"/>
              <a:t>   DOĞRU TANI, DOĞRU TEDAVİ , DOĞRU BİLGİ                                            </a:t>
            </a:r>
          </a:p>
          <a:p>
            <a:pPr marL="0" indent="0">
              <a:buNone/>
            </a:pPr>
            <a:endParaRPr lang="tr-TR" dirty="0"/>
          </a:p>
        </p:txBody>
      </p:sp>
    </p:spTree>
    <p:extLst>
      <p:ext uri="{BB962C8B-B14F-4D97-AF65-F5344CB8AC3E}">
        <p14:creationId xmlns:p14="http://schemas.microsoft.com/office/powerpoint/2010/main" val="3291283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37272" y="5389418"/>
            <a:ext cx="1454727" cy="1094510"/>
          </a:xfrm>
        </p:spPr>
        <p:txBody>
          <a:bodyPr>
            <a:normAutofit fontScale="92500"/>
          </a:bodyPr>
          <a:lstStyle/>
          <a:p>
            <a:pPr marL="0" indent="0">
              <a:buNone/>
            </a:pPr>
            <a:r>
              <a:rPr lang="tr-TR" dirty="0" smtClean="0"/>
              <a:t>Teşekkür </a:t>
            </a:r>
          </a:p>
          <a:p>
            <a:pPr marL="0" indent="0">
              <a:buNone/>
            </a:pPr>
            <a:r>
              <a:rPr lang="tr-TR" dirty="0" smtClean="0"/>
              <a:t> ederim…</a:t>
            </a:r>
            <a:endParaRPr lang="tr-TR" dirty="0"/>
          </a:p>
        </p:txBody>
      </p:sp>
      <p:pic>
        <p:nvPicPr>
          <p:cNvPr id="1026" name="Picture 2" descr="IMG_37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737272" cy="6809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74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1357745"/>
            <a:ext cx="10287000" cy="4819218"/>
          </a:xfrm>
        </p:spPr>
        <p:txBody>
          <a:bodyPr/>
          <a:lstStyle/>
          <a:p>
            <a:r>
              <a:rPr lang="tr-TR" dirty="0"/>
              <a:t>H</a:t>
            </a:r>
            <a:r>
              <a:rPr lang="tr-TR" dirty="0" smtClean="0"/>
              <a:t>er </a:t>
            </a:r>
            <a:r>
              <a:rPr lang="tr-TR" dirty="0"/>
              <a:t>hekim yazdığı sağlık kurulu raporu için bizzat kanun koyucu karşısında sorumludur </a:t>
            </a:r>
            <a:endParaRPr lang="tr-TR" dirty="0" smtClean="0"/>
          </a:p>
          <a:p>
            <a:endParaRPr lang="tr-TR" dirty="0" smtClean="0"/>
          </a:p>
          <a:p>
            <a:r>
              <a:rPr lang="tr-TR" dirty="0" smtClean="0"/>
              <a:t>Sağlık </a:t>
            </a:r>
            <a:r>
              <a:rPr lang="tr-TR" dirty="0"/>
              <a:t>kurulu üyesi olarak kendisi ile ilgili olmayan branş tarafından yazılan sağlık kurulu raporunda belirtilen </a:t>
            </a:r>
            <a:r>
              <a:rPr lang="tr-TR" dirty="0" smtClean="0"/>
              <a:t>tanı , rapor </a:t>
            </a:r>
            <a:r>
              <a:rPr lang="tr-TR" dirty="0"/>
              <a:t>içeriğinin tanıya uyması ve verilen kararın mevzuata uygunluğu açısından da yine </a:t>
            </a:r>
            <a:r>
              <a:rPr lang="tr-TR" dirty="0" smtClean="0"/>
              <a:t> </a:t>
            </a:r>
            <a:r>
              <a:rPr lang="tr-TR" dirty="0"/>
              <a:t>kanunlar karşısında </a:t>
            </a:r>
            <a:r>
              <a:rPr lang="tr-TR" dirty="0" smtClean="0"/>
              <a:t>sorumludur</a:t>
            </a:r>
            <a:endParaRPr lang="tr-TR" dirty="0"/>
          </a:p>
        </p:txBody>
      </p:sp>
    </p:spTree>
    <p:extLst>
      <p:ext uri="{BB962C8B-B14F-4D97-AF65-F5344CB8AC3E}">
        <p14:creationId xmlns:p14="http://schemas.microsoft.com/office/powerpoint/2010/main" val="424972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827327" cy="2779857"/>
          </a:xfrm>
        </p:spPr>
        <p:txBody>
          <a:bodyPr>
            <a:normAutofit fontScale="90000"/>
          </a:bodyPr>
          <a:lstStyle/>
          <a:p>
            <a:r>
              <a:rPr lang="tr-TR" b="1" dirty="0">
                <a:solidFill>
                  <a:srgbClr val="FF0000"/>
                </a:solidFill>
              </a:rPr>
              <a:t>ERİŞKİNLER İÇİN</a:t>
            </a:r>
            <a:br>
              <a:rPr lang="tr-TR" b="1" dirty="0">
                <a:solidFill>
                  <a:srgbClr val="FF0000"/>
                </a:solidFill>
              </a:rPr>
            </a:br>
            <a:r>
              <a:rPr lang="tr-TR" b="1" dirty="0">
                <a:solidFill>
                  <a:srgbClr val="FF0000"/>
                </a:solidFill>
              </a:rPr>
              <a:t>ENGELLİ SAĞLIK KURULU RAPORLARI</a:t>
            </a:r>
            <a:br>
              <a:rPr lang="tr-TR" b="1" dirty="0">
                <a:solidFill>
                  <a:srgbClr val="FF0000"/>
                </a:solidFill>
              </a:rPr>
            </a:br>
            <a:r>
              <a:rPr lang="tr-TR" b="1" dirty="0">
                <a:solidFill>
                  <a:srgbClr val="FF0000"/>
                </a:solidFill>
              </a:rPr>
              <a:t>ENGEL ORANLARI ALAN KILAVUZU</a:t>
            </a:r>
            <a:r>
              <a:rPr lang="tr-TR" b="1" dirty="0"/>
              <a:t/>
            </a:r>
            <a:br>
              <a:rPr lang="tr-TR" b="1" dirty="0"/>
            </a:br>
            <a:r>
              <a:rPr lang="tr-TR" dirty="0"/>
              <a:t> </a:t>
            </a:r>
            <a:br>
              <a:rPr lang="tr-TR" dirty="0"/>
            </a:br>
            <a:endParaRPr lang="tr-TR" dirty="0"/>
          </a:p>
        </p:txBody>
      </p:sp>
      <p:sp>
        <p:nvSpPr>
          <p:cNvPr id="3" name="İçerik Yer Tutucusu 2"/>
          <p:cNvSpPr>
            <a:spLocks noGrp="1"/>
          </p:cNvSpPr>
          <p:nvPr>
            <p:ph idx="1"/>
          </p:nvPr>
        </p:nvSpPr>
        <p:spPr>
          <a:xfrm>
            <a:off x="838199" y="2189018"/>
            <a:ext cx="10647218" cy="4334309"/>
          </a:xfrm>
        </p:spPr>
        <p:txBody>
          <a:bodyPr>
            <a:normAutofit fontScale="92500" lnSpcReduction="20000"/>
          </a:bodyPr>
          <a:lstStyle/>
          <a:p>
            <a:r>
              <a:rPr lang="tr-TR" b="1" dirty="0">
                <a:solidFill>
                  <a:srgbClr val="FF0000"/>
                </a:solidFill>
              </a:rPr>
              <a:t>EPİLEPSİ (Uygun ve yeterli tedavi altında)</a:t>
            </a:r>
          </a:p>
          <a:p>
            <a:r>
              <a:rPr lang="tr-TR" u="sng" dirty="0"/>
              <a:t>1-Nöbeti olmayan ancak nöbet geçirme riski olanlar                                           </a:t>
            </a:r>
            <a:r>
              <a:rPr lang="tr-TR" u="sng" dirty="0" smtClean="0"/>
              <a:t>                  5 </a:t>
            </a:r>
            <a:endParaRPr lang="tr-TR" dirty="0"/>
          </a:p>
          <a:p>
            <a:r>
              <a:rPr lang="tr-TR" u="sng" dirty="0"/>
              <a:t>2-Günlük aktiviteleri engellemeyen ancak gerçekleştirilmesini güçleştiren nöbetler 	  15</a:t>
            </a:r>
            <a:endParaRPr lang="tr-TR" dirty="0"/>
          </a:p>
          <a:p>
            <a:r>
              <a:rPr lang="tr-TR" dirty="0"/>
              <a:t>3-Bazı günlük aktiviteleri engelleyen nöbetler</a:t>
            </a:r>
          </a:p>
          <a:p>
            <a:r>
              <a:rPr lang="tr-TR" dirty="0"/>
              <a:t>    		</a:t>
            </a:r>
            <a:r>
              <a:rPr lang="tr-TR" u="sng" dirty="0"/>
              <a:t>a) Seyrek         						</a:t>
            </a:r>
            <a:r>
              <a:rPr lang="tr-TR" u="sng" dirty="0" smtClean="0"/>
              <a:t>  </a:t>
            </a:r>
            <a:r>
              <a:rPr lang="tr-TR" u="sng" dirty="0"/>
              <a:t>20</a:t>
            </a:r>
            <a:endParaRPr lang="tr-TR" dirty="0"/>
          </a:p>
          <a:p>
            <a:r>
              <a:rPr lang="tr-TR" dirty="0"/>
              <a:t>    	</a:t>
            </a:r>
            <a:r>
              <a:rPr lang="tr-TR" dirty="0" smtClean="0"/>
              <a:t>            </a:t>
            </a:r>
            <a:r>
              <a:rPr lang="tr-TR" u="sng" dirty="0" smtClean="0"/>
              <a:t>b</a:t>
            </a:r>
            <a:r>
              <a:rPr lang="tr-TR" u="sng" dirty="0"/>
              <a:t>) Sık							</a:t>
            </a:r>
            <a:r>
              <a:rPr lang="tr-TR" u="sng" dirty="0" smtClean="0"/>
              <a:t>               </a:t>
            </a:r>
            <a:r>
              <a:rPr lang="tr-TR" u="sng" dirty="0"/>
              <a:t>40</a:t>
            </a:r>
            <a:endParaRPr lang="tr-TR" dirty="0"/>
          </a:p>
          <a:p>
            <a:r>
              <a:rPr lang="tr-TR" dirty="0"/>
              <a:t>4-Günlük aktivitelerin korunma tedbirleri veya başkasının yardımıyla gerçekleştirilmesine izin veren sıklık ve sayıda nöbetler </a:t>
            </a:r>
            <a:r>
              <a:rPr lang="tr-TR" u="sng" dirty="0"/>
              <a:t>                  </a:t>
            </a:r>
            <a:r>
              <a:rPr lang="tr-TR" u="sng" dirty="0" smtClean="0"/>
              <a:t>    </a:t>
            </a:r>
            <a:r>
              <a:rPr lang="tr-TR" dirty="0" smtClean="0"/>
              <a:t>70 </a:t>
            </a:r>
            <a:endParaRPr lang="tr-TR" dirty="0"/>
          </a:p>
          <a:p>
            <a:r>
              <a:rPr lang="tr-TR" u="sng" dirty="0"/>
              <a:t>5-Günlük aktiviteleri tamamen engelleyen şiddet ve sıklıkta kontrol edilemeyen nöbetler	  90</a:t>
            </a:r>
            <a:endParaRPr lang="tr-TR" dirty="0"/>
          </a:p>
          <a:p>
            <a:endParaRPr lang="tr-TR" dirty="0"/>
          </a:p>
        </p:txBody>
      </p:sp>
    </p:spTree>
    <p:extLst>
      <p:ext uri="{BB962C8B-B14F-4D97-AF65-F5344CB8AC3E}">
        <p14:creationId xmlns:p14="http://schemas.microsoft.com/office/powerpoint/2010/main" val="1433899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dirty="0"/>
              <a:t>Kısmi bağımlı engelli birey: </a:t>
            </a:r>
            <a:r>
              <a:rPr lang="tr-TR" dirty="0"/>
              <a:t>Doku, organ ve/veya fonksiyon kaybı ve/veya psikiyatri </a:t>
            </a:r>
            <a:r>
              <a:rPr lang="tr-TR" dirty="0" smtClean="0"/>
              <a:t>tanısına bağlı </a:t>
            </a:r>
            <a:r>
              <a:rPr lang="tr-TR" dirty="0"/>
              <a:t>olarak muhakeme yeteneği değerlendirilmesi gereken fonksiyonel bağımsızlık </a:t>
            </a:r>
            <a:r>
              <a:rPr lang="tr-TR" dirty="0" smtClean="0"/>
              <a:t>ölçeklerine göre </a:t>
            </a:r>
            <a:r>
              <a:rPr lang="tr-TR" b="1" dirty="0"/>
              <a:t>günlük yaşam aktivitelerini yardım alarak gerçekleştirebileceğine </a:t>
            </a:r>
            <a:r>
              <a:rPr lang="tr-TR" dirty="0"/>
              <a:t>karar verilen </a:t>
            </a:r>
            <a:r>
              <a:rPr lang="tr-TR" dirty="0" smtClean="0"/>
              <a:t>bireyi</a:t>
            </a:r>
          </a:p>
          <a:p>
            <a:endParaRPr lang="tr-TR" dirty="0"/>
          </a:p>
          <a:p>
            <a:r>
              <a:rPr lang="tr-TR" b="1" dirty="0"/>
              <a:t>Tam bağımlı engelli birey: </a:t>
            </a:r>
            <a:r>
              <a:rPr lang="tr-TR" dirty="0"/>
              <a:t>Engel durumuna göre engel oranı %50 ve üzeri olduğu </a:t>
            </a:r>
            <a:r>
              <a:rPr lang="tr-TR" dirty="0" smtClean="0"/>
              <a:t>tespit edilenlerden </a:t>
            </a:r>
            <a:r>
              <a:rPr lang="tr-TR" dirty="0"/>
              <a:t>doku, organ ve/veya fonksiyon kaybı ve/veya psikiyatri tanısı bağlantılı </a:t>
            </a:r>
            <a:r>
              <a:rPr lang="tr-TR" dirty="0" smtClean="0"/>
              <a:t>olarak muhakeme </a:t>
            </a:r>
            <a:r>
              <a:rPr lang="tr-TR" dirty="0"/>
              <a:t>yeteneği değerlendirilmesine göre </a:t>
            </a:r>
            <a:r>
              <a:rPr lang="tr-TR" b="1" dirty="0"/>
              <a:t>günlük yaşam aktivitelerini yardım </a:t>
            </a:r>
            <a:r>
              <a:rPr lang="tr-TR" b="1" dirty="0" smtClean="0"/>
              <a:t>almasına rağmen </a:t>
            </a:r>
            <a:r>
              <a:rPr lang="tr-TR" b="1" dirty="0"/>
              <a:t>kendi başına gerçekleştiremediğine </a:t>
            </a:r>
            <a:r>
              <a:rPr lang="tr-TR" dirty="0"/>
              <a:t>karar verilen bireyi</a:t>
            </a:r>
          </a:p>
        </p:txBody>
      </p:sp>
    </p:spTree>
    <p:extLst>
      <p:ext uri="{BB962C8B-B14F-4D97-AF65-F5344CB8AC3E}">
        <p14:creationId xmlns:p14="http://schemas.microsoft.com/office/powerpoint/2010/main" val="2566456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Raporda yer alan bağımlılık değerlendirmesi alanına “evet” ya da “hayır” ifadesi yazılarak </a:t>
            </a:r>
            <a:r>
              <a:rPr lang="tr-TR" dirty="0" smtClean="0"/>
              <a:t>bireyin durumu </a:t>
            </a:r>
            <a:r>
              <a:rPr lang="tr-TR" dirty="0"/>
              <a:t>belirtilir ve bu alan hiçbir suretle boş </a:t>
            </a:r>
            <a:r>
              <a:rPr lang="tr-TR" dirty="0" smtClean="0"/>
              <a:t>bırakılamaz</a:t>
            </a:r>
          </a:p>
          <a:p>
            <a:endParaRPr lang="tr-TR" dirty="0" smtClean="0"/>
          </a:p>
          <a:p>
            <a:r>
              <a:rPr lang="tr-TR" dirty="0"/>
              <a:t>Y</a:t>
            </a:r>
            <a:r>
              <a:rPr lang="tr-TR" dirty="0" smtClean="0"/>
              <a:t>önetmelikte </a:t>
            </a:r>
            <a:r>
              <a:rPr lang="tr-TR" dirty="0"/>
              <a:t>geçen “tam </a:t>
            </a:r>
            <a:r>
              <a:rPr lang="tr-TR" dirty="0" smtClean="0"/>
              <a:t>bağımlı engelli </a:t>
            </a:r>
            <a:r>
              <a:rPr lang="tr-TR" dirty="0"/>
              <a:t>birey” ifadesi, ilgili mevzuatın uygulanması açısından ağır engellilik durumunu ifade eder</a:t>
            </a:r>
          </a:p>
        </p:txBody>
      </p:sp>
    </p:spTree>
    <p:extLst>
      <p:ext uri="{BB962C8B-B14F-4D97-AF65-F5344CB8AC3E}">
        <p14:creationId xmlns:p14="http://schemas.microsoft.com/office/powerpoint/2010/main" val="1792594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C:\Users\Ömer Batu\Desktop\thumbnail_IMG_3797.jpg"/>
          <p:cNvPicPr>
            <a:picLocks noGrp="1"/>
          </p:cNvPicPr>
          <p:nvPr>
            <p:ph idx="1"/>
          </p:nvPr>
        </p:nvPicPr>
        <p:blipFill rotWithShape="1">
          <a:blip r:embed="rId2">
            <a:extLst>
              <a:ext uri="{28A0092B-C50C-407E-A947-70E740481C1C}">
                <a14:useLocalDpi xmlns:a14="http://schemas.microsoft.com/office/drawing/2010/main" val="0"/>
              </a:ext>
            </a:extLst>
          </a:blip>
          <a:srcRect r="1125" b="53483"/>
          <a:stretch/>
        </p:blipFill>
        <p:spPr bwMode="auto">
          <a:xfrm>
            <a:off x="277092" y="290945"/>
            <a:ext cx="11651672" cy="635923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46827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2474</Words>
  <Application>Microsoft Office PowerPoint</Application>
  <PresentationFormat>Geniş ekran</PresentationFormat>
  <Paragraphs>224</Paragraphs>
  <Slides>45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45</vt:i4>
      </vt:variant>
    </vt:vector>
  </HeadingPairs>
  <TitlesOfParts>
    <vt:vector size="49" baseType="lpstr">
      <vt:lpstr>Arial</vt:lpstr>
      <vt:lpstr>Calibri</vt:lpstr>
      <vt:lpstr>Calibri Light</vt:lpstr>
      <vt:lpstr>Office Teması</vt:lpstr>
      <vt:lpstr>Epilepside Özürlülük ve Ehliyet </vt:lpstr>
      <vt:lpstr>Engelli Tanımı</vt:lpstr>
      <vt:lpstr>Engelli hakları</vt:lpstr>
      <vt:lpstr>PowerPoint Sunusu</vt:lpstr>
      <vt:lpstr>PowerPoint Sunusu</vt:lpstr>
      <vt:lpstr>ERİŞKİNLER İÇİN ENGELLİ SAĞLIK KURULU RAPORLARI ENGEL ORANLARI ALAN KILAVUZU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TSK SAĞLIK YETENEĞİ YÖNETMELİĞİ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EMNİYET TEŞKİLATINA ALINACAK ÖĞRENCİLER VE MEMURLAR HAKKINDA DÜZENLENECEK SAĞLIK RAPORU</vt:lpstr>
      <vt:lpstr>B dilimi </vt:lpstr>
      <vt:lpstr>C dilimi</vt:lpstr>
      <vt:lpstr>D dilimi</vt:lpstr>
      <vt:lpstr>E dilimi</vt:lpstr>
      <vt:lpstr>Demiryolu</vt:lpstr>
      <vt:lpstr>PowerPoint Sunusu</vt:lpstr>
      <vt:lpstr>PowerPoint Sunusu</vt:lpstr>
      <vt:lpstr> SÜRÜCÜ ADAYLARININ VE SÜRÜCÜLERİN SAHİP OLACAKLARI SAĞLIK ŞARTLARI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93</cp:revision>
  <dcterms:created xsi:type="dcterms:W3CDTF">2023-04-23T12:51:28Z</dcterms:created>
  <dcterms:modified xsi:type="dcterms:W3CDTF">2023-05-08T13:26:33Z</dcterms:modified>
</cp:coreProperties>
</file>