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sldIdLst>
    <p:sldId id="256" r:id="rId2"/>
    <p:sldId id="340" r:id="rId3"/>
    <p:sldId id="342" r:id="rId4"/>
    <p:sldId id="309" r:id="rId5"/>
    <p:sldId id="320" r:id="rId6"/>
    <p:sldId id="319" r:id="rId7"/>
    <p:sldId id="318" r:id="rId8"/>
    <p:sldId id="317" r:id="rId9"/>
    <p:sldId id="316" r:id="rId10"/>
    <p:sldId id="315" r:id="rId11"/>
    <p:sldId id="312" r:id="rId12"/>
    <p:sldId id="311" r:id="rId13"/>
    <p:sldId id="310" r:id="rId14"/>
    <p:sldId id="302" r:id="rId15"/>
    <p:sldId id="326" r:id="rId16"/>
    <p:sldId id="325" r:id="rId17"/>
    <p:sldId id="324" r:id="rId18"/>
    <p:sldId id="327" r:id="rId19"/>
    <p:sldId id="323" r:id="rId20"/>
    <p:sldId id="321" r:id="rId21"/>
    <p:sldId id="331" r:id="rId22"/>
    <p:sldId id="333" r:id="rId23"/>
    <p:sldId id="332" r:id="rId24"/>
    <p:sldId id="330" r:id="rId25"/>
    <p:sldId id="335" r:id="rId26"/>
    <p:sldId id="334" r:id="rId27"/>
    <p:sldId id="329" r:id="rId28"/>
    <p:sldId id="337" r:id="rId29"/>
    <p:sldId id="336" r:id="rId30"/>
    <p:sldId id="338" r:id="rId31"/>
    <p:sldId id="307" r:id="rId32"/>
    <p:sldId id="306" r:id="rId33"/>
    <p:sldId id="303" r:id="rId34"/>
    <p:sldId id="304" r:id="rId35"/>
    <p:sldId id="305" r:id="rId36"/>
    <p:sldId id="308"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snapToGrid="0">
      <p:cViewPr varScale="1">
        <p:scale>
          <a:sx n="66" d="100"/>
          <a:sy n="66" d="100"/>
        </p:scale>
        <p:origin x="6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31542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418756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3E67269-D9F8-4B6C-8A56-7F778B049277}"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33173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2764A7B9-2AF6-488D-9440-005259EE47D7}" type="datetimeFigureOut">
              <a:rPr lang="tr-TR" smtClean="0"/>
              <a:t>8.05.2023</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812341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2764A7B9-2AF6-488D-9440-005259EE47D7}" type="datetimeFigureOut">
              <a:rPr lang="tr-TR" smtClean="0"/>
              <a:t>8.05.2023</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E67269-D9F8-4B6C-8A56-7F778B049277}"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1224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2764A7B9-2AF6-488D-9440-005259EE47D7}" type="datetimeFigureOut">
              <a:rPr lang="tr-TR" smtClean="0"/>
              <a:t>8.05.2023</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429734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1614631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70824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221631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764A7B9-2AF6-488D-9440-005259EE47D7}" type="datetimeFigureOut">
              <a:rPr lang="tr-TR" smtClean="0"/>
              <a:t>8.05.2023</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16457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764A7B9-2AF6-488D-9440-005259EE47D7}" type="datetimeFigureOut">
              <a:rPr lang="tr-TR" smtClean="0"/>
              <a:t>8.05.2023</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3271004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764A7B9-2AF6-488D-9440-005259EE47D7}" type="datetimeFigureOut">
              <a:rPr lang="tr-TR" smtClean="0"/>
              <a:t>8.05.2023</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214220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764A7B9-2AF6-488D-9440-005259EE47D7}" type="datetimeFigureOut">
              <a:rPr lang="tr-TR" smtClean="0"/>
              <a:t>8.05.2023</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359637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4A7B9-2AF6-488D-9440-005259EE47D7}" type="datetimeFigureOut">
              <a:rPr lang="tr-TR" smtClean="0"/>
              <a:t>8.05.2023</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186728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764A7B9-2AF6-488D-9440-005259EE47D7}" type="datetimeFigureOut">
              <a:rPr lang="tr-TR" smtClean="0"/>
              <a:t>8.05.2023</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78644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764A7B9-2AF6-488D-9440-005259EE47D7}" type="datetimeFigureOut">
              <a:rPr lang="tr-TR" smtClean="0"/>
              <a:t>8.05.2023</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E67269-D9F8-4B6C-8A56-7F778B049277}" type="slidenum">
              <a:rPr lang="tr-TR" smtClean="0"/>
              <a:t>‹#›</a:t>
            </a:fld>
            <a:endParaRPr lang="tr-TR"/>
          </a:p>
        </p:txBody>
      </p:sp>
    </p:spTree>
    <p:extLst>
      <p:ext uri="{BB962C8B-B14F-4D97-AF65-F5344CB8AC3E}">
        <p14:creationId xmlns:p14="http://schemas.microsoft.com/office/powerpoint/2010/main" val="180487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64A7B9-2AF6-488D-9440-005259EE47D7}" type="datetimeFigureOut">
              <a:rPr lang="tr-TR" smtClean="0"/>
              <a:t>8.05.2023</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3E67269-D9F8-4B6C-8A56-7F778B049277}" type="slidenum">
              <a:rPr lang="tr-TR" smtClean="0"/>
              <a:t>‹#›</a:t>
            </a:fld>
            <a:endParaRPr lang="tr-TR"/>
          </a:p>
        </p:txBody>
      </p:sp>
    </p:spTree>
    <p:extLst>
      <p:ext uri="{BB962C8B-B14F-4D97-AF65-F5344CB8AC3E}">
        <p14:creationId xmlns:p14="http://schemas.microsoft.com/office/powerpoint/2010/main" val="240876996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b="1" dirty="0" smtClean="0">
                <a:solidFill>
                  <a:srgbClr val="C00000"/>
                </a:solidFill>
              </a:rPr>
              <a:t>EPİLEPSİ’DE SOSYAL </a:t>
            </a:r>
            <a:r>
              <a:rPr lang="tr-TR" b="1" dirty="0">
                <a:solidFill>
                  <a:srgbClr val="C00000"/>
                </a:solidFill>
              </a:rPr>
              <a:t>H</a:t>
            </a:r>
            <a:r>
              <a:rPr lang="tr-TR" b="1" dirty="0" smtClean="0">
                <a:solidFill>
                  <a:srgbClr val="C00000"/>
                </a:solidFill>
              </a:rPr>
              <a:t>AKLAR</a:t>
            </a:r>
            <a:endParaRPr lang="tr-TR" b="1" dirty="0">
              <a:solidFill>
                <a:srgbClr val="C00000"/>
              </a:solidFill>
            </a:endParaRPr>
          </a:p>
        </p:txBody>
      </p:sp>
      <p:sp>
        <p:nvSpPr>
          <p:cNvPr id="3" name="Alt Başlık 2"/>
          <p:cNvSpPr>
            <a:spLocks noGrp="1"/>
          </p:cNvSpPr>
          <p:nvPr>
            <p:ph type="subTitle" idx="1"/>
          </p:nvPr>
        </p:nvSpPr>
        <p:spPr/>
        <p:txBody>
          <a:bodyPr>
            <a:normAutofit lnSpcReduction="10000"/>
          </a:bodyPr>
          <a:lstStyle/>
          <a:p>
            <a:r>
              <a:rPr lang="tr-TR" dirty="0" smtClean="0"/>
              <a:t>Dr. Gönül Akdağ</a:t>
            </a:r>
          </a:p>
          <a:p>
            <a:r>
              <a:rPr lang="tr-TR" dirty="0" smtClean="0"/>
              <a:t>Kütahya Sağlık Bilimleri Üniversitesi</a:t>
            </a:r>
          </a:p>
          <a:p>
            <a:r>
              <a:rPr lang="tr-TR" dirty="0" smtClean="0"/>
              <a:t>Nöroloji AD</a:t>
            </a:r>
            <a:endParaRPr lang="tr-TR" dirty="0"/>
          </a:p>
        </p:txBody>
      </p:sp>
    </p:spTree>
    <p:extLst>
      <p:ext uri="{BB962C8B-B14F-4D97-AF65-F5344CB8AC3E}">
        <p14:creationId xmlns:p14="http://schemas.microsoft.com/office/powerpoint/2010/main" val="2739406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9925" y="624110"/>
            <a:ext cx="4222614" cy="1888084"/>
          </a:xfrm>
        </p:spPr>
        <p:txBody>
          <a:bodyPr>
            <a:normAutofit/>
          </a:bodyPr>
          <a:lstStyle/>
          <a:p>
            <a:r>
              <a:rPr lang="tr-TR" dirty="0"/>
              <a:t>KAMUDA MEMUR VE İŞÇİ OLARAK İSTİHDAM </a:t>
            </a:r>
          </a:p>
        </p:txBody>
      </p:sp>
      <p:sp>
        <p:nvSpPr>
          <p:cNvPr id="3" name="İçerik Yer Tutucusu 2"/>
          <p:cNvSpPr>
            <a:spLocks noGrp="1"/>
          </p:cNvSpPr>
          <p:nvPr>
            <p:ph idx="1"/>
          </p:nvPr>
        </p:nvSpPr>
        <p:spPr>
          <a:xfrm>
            <a:off x="1517199" y="2708710"/>
            <a:ext cx="6535537" cy="3777622"/>
          </a:xfrm>
        </p:spPr>
        <p:txBody>
          <a:bodyPr>
            <a:normAutofit fontScale="85000" lnSpcReduction="10000"/>
          </a:bodyPr>
          <a:lstStyle/>
          <a:p>
            <a:pPr>
              <a:lnSpc>
                <a:spcPct val="150000"/>
              </a:lnSpc>
            </a:pPr>
            <a:r>
              <a:rPr lang="tr-TR" dirty="0"/>
              <a:t>Engelli bireylerin kamuda memur ve işçi olarak istihdamı, merkezi bir sınav olan EKPSS aracılığıyla gerçekleştirilmektedir. </a:t>
            </a:r>
            <a:endParaRPr lang="tr-TR" dirty="0" smtClean="0"/>
          </a:p>
          <a:p>
            <a:pPr>
              <a:lnSpc>
                <a:spcPct val="150000"/>
              </a:lnSpc>
            </a:pPr>
            <a:r>
              <a:rPr lang="tr-TR" dirty="0" smtClean="0"/>
              <a:t>Engelli </a:t>
            </a:r>
            <a:r>
              <a:rPr lang="tr-TR" dirty="0"/>
              <a:t>bireyler </a:t>
            </a:r>
            <a:r>
              <a:rPr lang="tr-TR" dirty="0" err="1"/>
              <a:t>EKPSS’nin</a:t>
            </a:r>
            <a:r>
              <a:rPr lang="tr-TR" dirty="0"/>
              <a:t> yanı sıra diğer sınavlara da girebilmektedirler</a:t>
            </a:r>
            <a:r>
              <a:rPr lang="tr-TR" dirty="0" smtClean="0"/>
              <a:t>.</a:t>
            </a:r>
          </a:p>
          <a:p>
            <a:pPr>
              <a:lnSpc>
                <a:spcPct val="150000"/>
              </a:lnSpc>
            </a:pPr>
            <a:endParaRPr lang="tr-TR" dirty="0"/>
          </a:p>
          <a:p>
            <a:pPr>
              <a:lnSpc>
                <a:spcPct val="150000"/>
              </a:lnSpc>
            </a:pPr>
            <a:r>
              <a:rPr lang="tr-TR" dirty="0"/>
              <a:t>Bu sınava girebilmek için sağlık kurulu raporunda; </a:t>
            </a:r>
            <a:endParaRPr lang="tr-TR" dirty="0" smtClean="0"/>
          </a:p>
          <a:p>
            <a:pPr lvl="1">
              <a:lnSpc>
                <a:spcPct val="150000"/>
              </a:lnSpc>
            </a:pPr>
            <a:r>
              <a:rPr lang="tr-TR" dirty="0" smtClean="0"/>
              <a:t>Yetişkinler </a:t>
            </a:r>
            <a:r>
              <a:rPr lang="tr-TR" dirty="0"/>
              <a:t>için en az %40 oranında engelli, </a:t>
            </a:r>
            <a:endParaRPr lang="tr-TR" dirty="0" smtClean="0"/>
          </a:p>
          <a:p>
            <a:pPr lvl="1">
              <a:lnSpc>
                <a:spcPct val="150000"/>
              </a:lnSpc>
            </a:pPr>
            <a:r>
              <a:rPr lang="tr-TR" dirty="0" smtClean="0"/>
              <a:t>Çocuklar </a:t>
            </a:r>
            <a:r>
              <a:rPr lang="tr-TR" dirty="0"/>
              <a:t>için en az Hafif Düzeyde ÖGV (40-49) ibaresi olması gerekmektedir. </a:t>
            </a:r>
          </a:p>
        </p:txBody>
      </p:sp>
      <p:pic>
        <p:nvPicPr>
          <p:cNvPr id="4" name="Resim 3"/>
          <p:cNvPicPr>
            <a:picLocks noChangeAspect="1"/>
          </p:cNvPicPr>
          <p:nvPr/>
        </p:nvPicPr>
        <p:blipFill rotWithShape="1">
          <a:blip r:embed="rId2"/>
          <a:srcRect l="74311" t="28530" r="6359" b="17683"/>
          <a:stretch/>
        </p:blipFill>
        <p:spPr>
          <a:xfrm>
            <a:off x="9057373" y="2068336"/>
            <a:ext cx="3134627" cy="4633798"/>
          </a:xfrm>
          <a:prstGeom prst="rect">
            <a:avLst/>
          </a:prstGeom>
        </p:spPr>
      </p:pic>
      <p:pic>
        <p:nvPicPr>
          <p:cNvPr id="5" name="Resim 4"/>
          <p:cNvPicPr>
            <a:picLocks noChangeAspect="1"/>
          </p:cNvPicPr>
          <p:nvPr/>
        </p:nvPicPr>
        <p:blipFill>
          <a:blip r:embed="rId3"/>
          <a:stretch>
            <a:fillRect/>
          </a:stretch>
        </p:blipFill>
        <p:spPr>
          <a:xfrm>
            <a:off x="6022538" y="-69298"/>
            <a:ext cx="6240164" cy="2137634"/>
          </a:xfrm>
          <a:prstGeom prst="rect">
            <a:avLst/>
          </a:prstGeom>
        </p:spPr>
      </p:pic>
    </p:spTree>
    <p:extLst>
      <p:ext uri="{BB962C8B-B14F-4D97-AF65-F5344CB8AC3E}">
        <p14:creationId xmlns:p14="http://schemas.microsoft.com/office/powerpoint/2010/main" val="845391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ÖZEL SEKTÖRDE İŞÇİ OLARAK İSTİHDAM</a:t>
            </a:r>
          </a:p>
        </p:txBody>
      </p:sp>
      <p:sp>
        <p:nvSpPr>
          <p:cNvPr id="3" name="İçerik Yer Tutucusu 2"/>
          <p:cNvSpPr>
            <a:spLocks noGrp="1"/>
          </p:cNvSpPr>
          <p:nvPr>
            <p:ph idx="1"/>
          </p:nvPr>
        </p:nvSpPr>
        <p:spPr>
          <a:xfrm>
            <a:off x="1463040" y="5332396"/>
            <a:ext cx="10222030" cy="1029903"/>
          </a:xfrm>
          <a:solidFill>
            <a:srgbClr val="FFFF00"/>
          </a:solidFill>
        </p:spPr>
        <p:txBody>
          <a:bodyPr/>
          <a:lstStyle/>
          <a:p>
            <a:pPr marL="0" indent="0" algn="just">
              <a:buNone/>
            </a:pPr>
            <a:r>
              <a:rPr lang="tr-TR" dirty="0"/>
              <a:t>Kamu ve özel sektör işverenlerinden </a:t>
            </a:r>
            <a:r>
              <a:rPr lang="tr-TR" dirty="0">
                <a:solidFill>
                  <a:srgbClr val="FF0000"/>
                </a:solidFill>
              </a:rPr>
              <a:t>engelli işçi çalıştırma sorumluluğunu </a:t>
            </a:r>
            <a:r>
              <a:rPr lang="tr-TR" dirty="0"/>
              <a:t>yerine getirmeyenlere, her ay çalıştırmadığı her engelli birey için belli bir miktar </a:t>
            </a:r>
            <a:r>
              <a:rPr lang="tr-TR" dirty="0">
                <a:solidFill>
                  <a:srgbClr val="FF0000"/>
                </a:solidFill>
              </a:rPr>
              <a:t>idari para cezası </a:t>
            </a:r>
            <a:r>
              <a:rPr lang="tr-TR" dirty="0"/>
              <a:t>kesilmektedir. Memur çalıştırmamanın herhangi bir müeyyidesi bulunmamaktadır. </a:t>
            </a:r>
          </a:p>
        </p:txBody>
      </p:sp>
      <p:pic>
        <p:nvPicPr>
          <p:cNvPr id="4" name="Resim 3"/>
          <p:cNvPicPr>
            <a:picLocks noChangeAspect="1"/>
          </p:cNvPicPr>
          <p:nvPr/>
        </p:nvPicPr>
        <p:blipFill>
          <a:blip r:embed="rId2"/>
          <a:stretch>
            <a:fillRect/>
          </a:stretch>
        </p:blipFill>
        <p:spPr>
          <a:xfrm>
            <a:off x="2011696" y="1236505"/>
            <a:ext cx="8401016" cy="3932261"/>
          </a:xfrm>
          <a:prstGeom prst="rect">
            <a:avLst/>
          </a:prstGeom>
        </p:spPr>
      </p:pic>
    </p:spTree>
    <p:extLst>
      <p:ext uri="{BB962C8B-B14F-4D97-AF65-F5344CB8AC3E}">
        <p14:creationId xmlns:p14="http://schemas.microsoft.com/office/powerpoint/2010/main" val="1779080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İŞ YERİNİN ENGELLİNİN ERİŞİMİNE UYGUN HALE GETİRİLMESİ VE ÇALIŞTIRILACAĞI ALANLAR </a:t>
            </a:r>
          </a:p>
        </p:txBody>
      </p:sp>
      <p:pic>
        <p:nvPicPr>
          <p:cNvPr id="4" name="İçerik Yer Tutucusu 3"/>
          <p:cNvPicPr>
            <a:picLocks noGrp="1" noChangeAspect="1"/>
          </p:cNvPicPr>
          <p:nvPr>
            <p:ph idx="1"/>
          </p:nvPr>
        </p:nvPicPr>
        <p:blipFill rotWithShape="1">
          <a:blip r:embed="rId2"/>
          <a:srcRect l="26027" t="45177" r="26604" b="12279"/>
          <a:stretch/>
        </p:blipFill>
        <p:spPr>
          <a:xfrm>
            <a:off x="2415941" y="2338939"/>
            <a:ext cx="8730114" cy="4165512"/>
          </a:xfrm>
          <a:prstGeom prst="rect">
            <a:avLst/>
          </a:prstGeom>
        </p:spPr>
      </p:pic>
      <p:cxnSp>
        <p:nvCxnSpPr>
          <p:cNvPr id="5" name="Düz Bağlayıcı 4"/>
          <p:cNvCxnSpPr/>
          <p:nvPr/>
        </p:nvCxnSpPr>
        <p:spPr>
          <a:xfrm flipV="1">
            <a:off x="6362299" y="5929162"/>
            <a:ext cx="4235116" cy="288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2781701" y="6343048"/>
            <a:ext cx="15689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170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İŞ YERİNİN ENGELLİNİN ERİŞİMİNE UYGUN HALE GETİRİLMESİ VE ÇALIŞTIRILACAĞI ALANLAR </a:t>
            </a:r>
          </a:p>
        </p:txBody>
      </p:sp>
      <p:sp>
        <p:nvSpPr>
          <p:cNvPr id="3" name="İçerik Yer Tutucusu 2"/>
          <p:cNvSpPr>
            <a:spLocks noGrp="1"/>
          </p:cNvSpPr>
          <p:nvPr>
            <p:ph idx="1"/>
          </p:nvPr>
        </p:nvSpPr>
        <p:spPr/>
        <p:txBody>
          <a:bodyPr>
            <a:normAutofit/>
          </a:bodyPr>
          <a:lstStyle/>
          <a:p>
            <a:pPr marL="0" indent="0">
              <a:buNone/>
            </a:pPr>
            <a:r>
              <a:rPr lang="tr-TR" dirty="0"/>
              <a:t>Yurtiçinde İşe Yerleştirme Hizmetleri Hakkında Yönetmelik hükümlerine göre; işverenler, </a:t>
            </a:r>
            <a:endParaRPr lang="tr-TR" dirty="0" smtClean="0"/>
          </a:p>
          <a:p>
            <a:r>
              <a:rPr lang="tr-TR" dirty="0" smtClean="0"/>
              <a:t>işyerlerini </a:t>
            </a:r>
            <a:r>
              <a:rPr lang="tr-TR" dirty="0"/>
              <a:t>engellilerin çalışmalarını kolaylaştıracak ve işin engelli çalışana uygunluğunu sağlayacak şekilde hazırlamak, </a:t>
            </a:r>
            <a:endParaRPr lang="tr-TR" dirty="0" smtClean="0"/>
          </a:p>
          <a:p>
            <a:r>
              <a:rPr lang="tr-TR" dirty="0" smtClean="0"/>
              <a:t>sağlıkları </a:t>
            </a:r>
            <a:r>
              <a:rPr lang="tr-TR" dirty="0"/>
              <a:t>için gerekli tedbirleri almak, </a:t>
            </a:r>
            <a:endParaRPr lang="tr-TR" dirty="0" smtClean="0"/>
          </a:p>
          <a:p>
            <a:r>
              <a:rPr lang="tr-TR" dirty="0" smtClean="0"/>
              <a:t>mesleklerinde </a:t>
            </a:r>
            <a:r>
              <a:rPr lang="tr-TR" dirty="0"/>
              <a:t>veya mesleklerine yakın işlerde çalıştırmak</a:t>
            </a:r>
            <a:r>
              <a:rPr lang="tr-TR" dirty="0" smtClean="0"/>
              <a:t>,</a:t>
            </a:r>
          </a:p>
          <a:p>
            <a:r>
              <a:rPr lang="tr-TR" dirty="0" smtClean="0"/>
              <a:t>işleriyle </a:t>
            </a:r>
            <a:r>
              <a:rPr lang="tr-TR" dirty="0"/>
              <a:t>ilgili bilgi ve yeteneklerini geliştirmek, </a:t>
            </a:r>
            <a:endParaRPr lang="tr-TR" dirty="0" smtClean="0"/>
          </a:p>
          <a:p>
            <a:r>
              <a:rPr lang="tr-TR" dirty="0" smtClean="0"/>
              <a:t>çalışmaları </a:t>
            </a:r>
            <a:r>
              <a:rPr lang="tr-TR" dirty="0"/>
              <a:t>için gerekli araç ve gereçleri sağlamak zorundadırlar. </a:t>
            </a:r>
            <a:endParaRPr lang="tr-TR" dirty="0" smtClean="0"/>
          </a:p>
          <a:p>
            <a:pPr marL="0" indent="0">
              <a:buNone/>
            </a:pPr>
            <a:r>
              <a:rPr lang="tr-TR" dirty="0" smtClean="0"/>
              <a:t>Engellilerin </a:t>
            </a:r>
            <a:r>
              <a:rPr lang="tr-TR" dirty="0"/>
              <a:t>sağlık kurulu raporunda çalıştırılamayacakları belirtilen işlerde çalıştırılamayacakları düzenlenmiştir. </a:t>
            </a:r>
          </a:p>
        </p:txBody>
      </p:sp>
    </p:spTree>
    <p:extLst>
      <p:ext uri="{BB962C8B-B14F-4D97-AF65-F5344CB8AC3E}">
        <p14:creationId xmlns:p14="http://schemas.microsoft.com/office/powerpoint/2010/main" val="4033693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SOSYAL YARDIMLAR</a:t>
            </a:r>
          </a:p>
        </p:txBody>
      </p:sp>
      <p:sp>
        <p:nvSpPr>
          <p:cNvPr id="3" name="İçerik Yer Tutucusu 2"/>
          <p:cNvSpPr>
            <a:spLocks noGrp="1"/>
          </p:cNvSpPr>
          <p:nvPr>
            <p:ph idx="1"/>
          </p:nvPr>
        </p:nvSpPr>
        <p:spPr/>
        <p:txBody>
          <a:bodyPr>
            <a:normAutofit/>
          </a:bodyPr>
          <a:lstStyle/>
          <a:p>
            <a:endParaRPr lang="tr-TR" dirty="0"/>
          </a:p>
        </p:txBody>
      </p:sp>
      <p:pic>
        <p:nvPicPr>
          <p:cNvPr id="4" name="Resim 3"/>
          <p:cNvPicPr>
            <a:picLocks noChangeAspect="1"/>
          </p:cNvPicPr>
          <p:nvPr/>
        </p:nvPicPr>
        <p:blipFill>
          <a:blip r:embed="rId2"/>
          <a:stretch>
            <a:fillRect/>
          </a:stretch>
        </p:blipFill>
        <p:spPr>
          <a:xfrm>
            <a:off x="1444191" y="1370128"/>
            <a:ext cx="10060421" cy="4818915"/>
          </a:xfrm>
          <a:prstGeom prst="rect">
            <a:avLst/>
          </a:prstGeom>
        </p:spPr>
      </p:pic>
    </p:spTree>
    <p:extLst>
      <p:ext uri="{BB962C8B-B14F-4D97-AF65-F5344CB8AC3E}">
        <p14:creationId xmlns:p14="http://schemas.microsoft.com/office/powerpoint/2010/main" val="1795323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ENGELLİ MEMURLARA VE ENGELLİ YAKINI BULUNAN MEMURLARA TAYİN HAKKI</a:t>
            </a: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6044" t="48228" r="28135" b="17394"/>
          <a:stretch/>
        </p:blipFill>
        <p:spPr>
          <a:xfrm>
            <a:off x="1645919" y="1905000"/>
            <a:ext cx="10051109" cy="4006222"/>
          </a:xfrm>
          <a:prstGeom prst="rect">
            <a:avLst/>
          </a:prstGeom>
        </p:spPr>
      </p:pic>
    </p:spTree>
    <p:extLst>
      <p:ext uri="{BB962C8B-B14F-4D97-AF65-F5344CB8AC3E}">
        <p14:creationId xmlns:p14="http://schemas.microsoft.com/office/powerpoint/2010/main" val="1759006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ÇALIŞAN ENGELLİ BİREYLERİN ERKEN EMEKLİLİĞİ VE MALULEN EMEKLİLİĞİ </a:t>
            </a:r>
          </a:p>
        </p:txBody>
      </p:sp>
      <p:pic>
        <p:nvPicPr>
          <p:cNvPr id="4" name="İçerik Yer Tutucusu 3"/>
          <p:cNvPicPr>
            <a:picLocks noGrp="1" noChangeAspect="1"/>
          </p:cNvPicPr>
          <p:nvPr>
            <p:ph idx="1"/>
          </p:nvPr>
        </p:nvPicPr>
        <p:blipFill rotWithShape="1">
          <a:blip r:embed="rId2"/>
          <a:srcRect l="26028" t="29891" r="27280" b="32660"/>
          <a:stretch/>
        </p:blipFill>
        <p:spPr>
          <a:xfrm>
            <a:off x="1780674" y="1905000"/>
            <a:ext cx="9941440" cy="4235918"/>
          </a:xfrm>
          <a:prstGeom prst="rect">
            <a:avLst/>
          </a:prstGeom>
        </p:spPr>
      </p:pic>
    </p:spTree>
    <p:extLst>
      <p:ext uri="{BB962C8B-B14F-4D97-AF65-F5344CB8AC3E}">
        <p14:creationId xmlns:p14="http://schemas.microsoft.com/office/powerpoint/2010/main" val="3387843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ÇALIŞAN ENGELLİ BİREYLERİN ERKEN EMEKLİLİĞİ VE MALULEN EMEKLİLİĞİ </a:t>
            </a: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6752" t="41017" r="26904" b="28690"/>
          <a:stretch/>
        </p:blipFill>
        <p:spPr>
          <a:xfrm>
            <a:off x="1761423" y="1905000"/>
            <a:ext cx="10147047" cy="3523648"/>
          </a:xfrm>
          <a:prstGeom prst="rect">
            <a:avLst/>
          </a:prstGeom>
        </p:spPr>
      </p:pic>
    </p:spTree>
    <p:extLst>
      <p:ext uri="{BB962C8B-B14F-4D97-AF65-F5344CB8AC3E}">
        <p14:creationId xmlns:p14="http://schemas.microsoft.com/office/powerpoint/2010/main" val="1999121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ENGELLİ ÇALIŞANLARA VE ENGELLİ YAKINI BULUNAN ÇALIŞANLARA TANINAN DİĞER HAKLAR </a:t>
            </a:r>
          </a:p>
        </p:txBody>
      </p:sp>
      <p:pic>
        <p:nvPicPr>
          <p:cNvPr id="4" name="İçerik Yer Tutucusu 3"/>
          <p:cNvPicPr>
            <a:picLocks noGrp="1" noChangeAspect="1"/>
          </p:cNvPicPr>
          <p:nvPr>
            <p:ph idx="1"/>
          </p:nvPr>
        </p:nvPicPr>
        <p:blipFill rotWithShape="1">
          <a:blip r:embed="rId2"/>
          <a:srcRect l="26299" t="34732" r="28093" b="12534"/>
          <a:stretch/>
        </p:blipFill>
        <p:spPr>
          <a:xfrm>
            <a:off x="2400419" y="2069431"/>
            <a:ext cx="7590603" cy="4662480"/>
          </a:xfrm>
          <a:prstGeom prst="rect">
            <a:avLst/>
          </a:prstGeom>
        </p:spPr>
      </p:pic>
    </p:spTree>
    <p:extLst>
      <p:ext uri="{BB962C8B-B14F-4D97-AF65-F5344CB8AC3E}">
        <p14:creationId xmlns:p14="http://schemas.microsoft.com/office/powerpoint/2010/main" val="543527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GELİR VERGİSİ İNDİRİM</a:t>
            </a:r>
          </a:p>
        </p:txBody>
      </p:sp>
      <p:sp>
        <p:nvSpPr>
          <p:cNvPr id="3" name="İçerik Yer Tutucusu 2"/>
          <p:cNvSpPr>
            <a:spLocks noGrp="1"/>
          </p:cNvSpPr>
          <p:nvPr>
            <p:ph idx="1"/>
          </p:nvPr>
        </p:nvSpPr>
        <p:spPr/>
        <p:txBody>
          <a:bodyPr>
            <a:normAutofit fontScale="92500"/>
          </a:bodyPr>
          <a:lstStyle/>
          <a:p>
            <a:pPr marL="0" indent="0">
              <a:lnSpc>
                <a:spcPct val="150000"/>
              </a:lnSpc>
              <a:buNone/>
            </a:pPr>
            <a:r>
              <a:rPr lang="tr-TR" dirty="0" smtClean="0"/>
              <a:t>Engelliliğe </a:t>
            </a:r>
            <a:r>
              <a:rPr lang="tr-TR" dirty="0"/>
              <a:t>bağlı gelir vergisi </a:t>
            </a:r>
            <a:r>
              <a:rPr lang="tr-TR" dirty="0" smtClean="0"/>
              <a:t>indirimi; </a:t>
            </a:r>
          </a:p>
          <a:p>
            <a:pPr lvl="1">
              <a:lnSpc>
                <a:spcPct val="150000"/>
              </a:lnSpc>
            </a:pPr>
            <a:r>
              <a:rPr lang="tr-TR" dirty="0" smtClean="0"/>
              <a:t>Engelli </a:t>
            </a:r>
            <a:r>
              <a:rPr lang="tr-TR" dirty="0"/>
              <a:t>hizmet erbabı/serbest meslek erbabı ile bakmakla yükümlü olduğu engelli birey bulunan hizmet erbabı/serbest meslek erbabı; engelliliğe bağlı gelir vergisi indiriminden yararlanabilir. </a:t>
            </a:r>
            <a:endParaRPr lang="tr-TR" dirty="0" smtClean="0"/>
          </a:p>
          <a:p>
            <a:pPr marL="0" indent="0">
              <a:lnSpc>
                <a:spcPct val="150000"/>
              </a:lnSpc>
              <a:buNone/>
            </a:pPr>
            <a:r>
              <a:rPr lang="tr-TR" dirty="0" smtClean="0"/>
              <a:t>Basit usulde vergilendirilen engellilerden hangi meslek dalları gelir vergisi indiriminden faydalanmaktadır? </a:t>
            </a:r>
          </a:p>
          <a:p>
            <a:pPr lvl="1">
              <a:lnSpc>
                <a:spcPct val="150000"/>
              </a:lnSpc>
            </a:pPr>
            <a:r>
              <a:rPr lang="tr-TR" dirty="0" smtClean="0"/>
              <a:t>Basit </a:t>
            </a:r>
            <a:r>
              <a:rPr lang="tr-TR" dirty="0"/>
              <a:t>usulde vergilendirilenlerden; tüccar ve ücretli durumuna girmeksizin imalat, tamirat ve küçük sanat işleri ile uğraşan, (ilk madde ve yardımcı malzeme müşteriye ait olarak faaliyet gösteren) terzi, tamirci, marangoz gibi engelliler yararlanmaktadır. </a:t>
            </a:r>
            <a:endParaRPr lang="tr-TR" dirty="0" smtClean="0"/>
          </a:p>
        </p:txBody>
      </p:sp>
    </p:spTree>
    <p:extLst>
      <p:ext uri="{BB962C8B-B14F-4D97-AF65-F5344CB8AC3E}">
        <p14:creationId xmlns:p14="http://schemas.microsoft.com/office/powerpoint/2010/main" val="2089847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ENGELLİ</a:t>
            </a:r>
            <a:endParaRPr lang="tr-TR" dirty="0"/>
          </a:p>
        </p:txBody>
      </p:sp>
      <p:sp>
        <p:nvSpPr>
          <p:cNvPr id="3" name="İçerik Yer Tutucusu 2"/>
          <p:cNvSpPr>
            <a:spLocks noGrp="1"/>
          </p:cNvSpPr>
          <p:nvPr>
            <p:ph idx="1"/>
          </p:nvPr>
        </p:nvSpPr>
        <p:spPr/>
        <p:txBody>
          <a:bodyPr/>
          <a:lstStyle/>
          <a:p>
            <a:pPr marL="0" indent="0">
              <a:lnSpc>
                <a:spcPct val="150000"/>
              </a:lnSpc>
              <a:buNone/>
            </a:pPr>
            <a:endParaRPr lang="tr-TR" dirty="0" smtClean="0"/>
          </a:p>
          <a:p>
            <a:pPr marL="0" indent="0">
              <a:lnSpc>
                <a:spcPct val="150000"/>
              </a:lnSpc>
              <a:buNone/>
            </a:pPr>
            <a:r>
              <a:rPr lang="tr-TR" dirty="0" smtClean="0"/>
              <a:t>Doğuştan </a:t>
            </a:r>
            <a:r>
              <a:rPr lang="tr-TR" dirty="0"/>
              <a:t>veya sonradan; </a:t>
            </a:r>
            <a:endParaRPr lang="tr-TR" dirty="0" smtClean="0"/>
          </a:p>
          <a:p>
            <a:pPr>
              <a:lnSpc>
                <a:spcPct val="150000"/>
              </a:lnSpc>
            </a:pPr>
            <a:r>
              <a:rPr lang="tr-TR" dirty="0" smtClean="0"/>
              <a:t>Bedensel</a:t>
            </a:r>
            <a:r>
              <a:rPr lang="tr-TR" dirty="0"/>
              <a:t>, zihinsel, ruhsal, duyusal</a:t>
            </a:r>
            <a:r>
              <a:rPr lang="tr-TR" b="1" dirty="0"/>
              <a:t> </a:t>
            </a:r>
            <a:r>
              <a:rPr lang="tr-TR" dirty="0"/>
              <a:t>ve sosyal yetenekleri bakımından engel oranının yüzde kırk veya üzerinde ve çalışabilir durumda olduğunu mevzuat hükümlerine göre alınacak sağlık kurulu raporu ile </a:t>
            </a:r>
            <a:r>
              <a:rPr lang="tr-TR" dirty="0" smtClean="0"/>
              <a:t>belgeleyenleri kapsamaktadır</a:t>
            </a:r>
            <a:endParaRPr lang="tr-TR" dirty="0"/>
          </a:p>
          <a:p>
            <a:endParaRPr lang="tr-TR" dirty="0"/>
          </a:p>
        </p:txBody>
      </p:sp>
      <p:pic>
        <p:nvPicPr>
          <p:cNvPr id="4" name="Resim 3"/>
          <p:cNvPicPr>
            <a:picLocks noChangeAspect="1"/>
          </p:cNvPicPr>
          <p:nvPr/>
        </p:nvPicPr>
        <p:blipFill>
          <a:blip r:embed="rId2"/>
          <a:stretch>
            <a:fillRect/>
          </a:stretch>
        </p:blipFill>
        <p:spPr>
          <a:xfrm>
            <a:off x="6413672" y="0"/>
            <a:ext cx="5778329" cy="26084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13613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KORUMALI İŞYERLERİ </a:t>
            </a:r>
          </a:p>
        </p:txBody>
      </p:sp>
      <p:sp>
        <p:nvSpPr>
          <p:cNvPr id="3" name="İçerik Yer Tutucusu 2"/>
          <p:cNvSpPr>
            <a:spLocks noGrp="1"/>
          </p:cNvSpPr>
          <p:nvPr>
            <p:ph idx="1"/>
          </p:nvPr>
        </p:nvSpPr>
        <p:spPr>
          <a:xfrm>
            <a:off x="6437653" y="1702606"/>
            <a:ext cx="5276292" cy="4621191"/>
          </a:xfrm>
        </p:spPr>
        <p:txBody>
          <a:bodyPr>
            <a:normAutofit lnSpcReduction="10000"/>
          </a:bodyPr>
          <a:lstStyle/>
          <a:p>
            <a:r>
              <a:rPr lang="tr-TR" dirty="0"/>
              <a:t>Korumalı işyerine yönelik, gelir ve kurumlar vergisi indirimi ve çevre ve temizlik vergisinden muafiyeti bulunmaktadır. </a:t>
            </a:r>
            <a:endParaRPr lang="tr-TR" dirty="0" smtClean="0"/>
          </a:p>
          <a:p>
            <a:r>
              <a:rPr lang="tr-TR" dirty="0" smtClean="0"/>
              <a:t>Korumalı </a:t>
            </a:r>
            <a:r>
              <a:rPr lang="tr-TR" dirty="0"/>
              <a:t>işyerlerinde çalışacak zihinsel veya ruhsal engellilerin maaşlarının belirli bir oranı </a:t>
            </a:r>
            <a:r>
              <a:rPr lang="tr-TR" dirty="0" smtClean="0"/>
              <a:t>Bakanlıkça karşılanır</a:t>
            </a:r>
            <a:r>
              <a:rPr lang="tr-TR" dirty="0"/>
              <a:t>. </a:t>
            </a:r>
            <a:endParaRPr lang="tr-TR" dirty="0" smtClean="0"/>
          </a:p>
          <a:p>
            <a:r>
              <a:rPr lang="tr-TR" dirty="0" smtClean="0"/>
              <a:t>Korumalı </a:t>
            </a:r>
            <a:r>
              <a:rPr lang="tr-TR" dirty="0"/>
              <a:t>işyerlerinde çalışan zihinsel veya ruhsal engellilerin işsizlik sigortası, işveren payı primleri de Devlet Hazinesinden karşılanır</a:t>
            </a:r>
            <a:r>
              <a:rPr lang="tr-TR" dirty="0" smtClean="0"/>
              <a:t>.</a:t>
            </a:r>
          </a:p>
          <a:p>
            <a:r>
              <a:rPr lang="tr-TR" dirty="0" smtClean="0"/>
              <a:t>En </a:t>
            </a:r>
            <a:r>
              <a:rPr lang="tr-TR" dirty="0"/>
              <a:t>az </a:t>
            </a:r>
            <a:r>
              <a:rPr lang="tr-TR" dirty="0" smtClean="0"/>
              <a:t>5 </a:t>
            </a:r>
            <a:r>
              <a:rPr lang="tr-TR" dirty="0"/>
              <a:t>engellinin çalıştırılması gerekmektedir. </a:t>
            </a:r>
            <a:endParaRPr lang="tr-TR" dirty="0" smtClean="0"/>
          </a:p>
          <a:p>
            <a:r>
              <a:rPr lang="tr-TR" dirty="0" smtClean="0"/>
              <a:t>Bununla </a:t>
            </a:r>
            <a:r>
              <a:rPr lang="tr-TR" dirty="0"/>
              <a:t>beraber, korumalı işyerlerinde çalışacak engelli bireylerin sayısının, toplam işçi sayısına oranı %50’den az olamaz. </a:t>
            </a:r>
          </a:p>
        </p:txBody>
      </p:sp>
      <p:pic>
        <p:nvPicPr>
          <p:cNvPr id="4" name="Resim 3"/>
          <p:cNvPicPr>
            <a:picLocks noChangeAspect="1"/>
          </p:cNvPicPr>
          <p:nvPr/>
        </p:nvPicPr>
        <p:blipFill>
          <a:blip r:embed="rId2"/>
          <a:stretch>
            <a:fillRect/>
          </a:stretch>
        </p:blipFill>
        <p:spPr>
          <a:xfrm>
            <a:off x="191824" y="1905000"/>
            <a:ext cx="6196056" cy="3831920"/>
          </a:xfrm>
          <a:prstGeom prst="rect">
            <a:avLst/>
          </a:prstGeom>
        </p:spPr>
      </p:pic>
    </p:spTree>
    <p:extLst>
      <p:ext uri="{BB962C8B-B14F-4D97-AF65-F5344CB8AC3E}">
        <p14:creationId xmlns:p14="http://schemas.microsoft.com/office/powerpoint/2010/main" val="226664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KENDİ İŞİNİ KURMAK</a:t>
            </a:r>
          </a:p>
        </p:txBody>
      </p:sp>
      <p:sp>
        <p:nvSpPr>
          <p:cNvPr id="3" name="İçerik Yer Tutucusu 2"/>
          <p:cNvSpPr>
            <a:spLocks noGrp="1"/>
          </p:cNvSpPr>
          <p:nvPr>
            <p:ph idx="1"/>
          </p:nvPr>
        </p:nvSpPr>
        <p:spPr>
          <a:xfrm>
            <a:off x="2589212" y="2133600"/>
            <a:ext cx="7382561" cy="3777622"/>
          </a:xfrm>
        </p:spPr>
        <p:txBody>
          <a:bodyPr/>
          <a:lstStyle/>
          <a:p>
            <a:pPr>
              <a:lnSpc>
                <a:spcPct val="150000"/>
              </a:lnSpc>
            </a:pPr>
            <a:r>
              <a:rPr lang="tr-TR" dirty="0" err="1"/>
              <a:t>ESKR’de</a:t>
            </a:r>
            <a:r>
              <a:rPr lang="tr-TR" dirty="0"/>
              <a:t> %40 ve üzeri engel oranına sahip kendi işini kurmak isteyen engelli bireyler, kurmak istedikleri işle ilgili projelerini belli dönemlerde Çalışma ve İş Kurumu İl Müdürlüklerine sunarak Türkiye İş Kurumu bünyesinde oluşturulan Ceza Paraları Fonundan maddi destek alabilmektedir. </a:t>
            </a:r>
            <a:endParaRPr lang="tr-TR" dirty="0" smtClean="0"/>
          </a:p>
          <a:p>
            <a:pPr>
              <a:lnSpc>
                <a:spcPct val="150000"/>
              </a:lnSpc>
            </a:pPr>
            <a:r>
              <a:rPr lang="tr-TR" dirty="0" smtClean="0"/>
              <a:t>KOSGEB </a:t>
            </a:r>
            <a:r>
              <a:rPr lang="tr-TR" dirty="0"/>
              <a:t>tarafından girişimcilik eğitimleri düzenlenmekte ve eğitimi başarı ile tamamlayanlara kredi </a:t>
            </a:r>
            <a:r>
              <a:rPr lang="tr-TR" dirty="0" smtClean="0"/>
              <a:t>sağlanmaktadır</a:t>
            </a:r>
          </a:p>
          <a:p>
            <a:pPr>
              <a:lnSpc>
                <a:spcPct val="150000"/>
              </a:lnSpc>
            </a:pPr>
            <a:endParaRPr lang="tr-TR" dirty="0"/>
          </a:p>
        </p:txBody>
      </p:sp>
      <p:pic>
        <p:nvPicPr>
          <p:cNvPr id="4" name="Resim 3"/>
          <p:cNvPicPr>
            <a:picLocks noChangeAspect="1"/>
          </p:cNvPicPr>
          <p:nvPr/>
        </p:nvPicPr>
        <p:blipFill rotWithShape="1">
          <a:blip r:embed="rId2"/>
          <a:srcRect l="74597" t="13047" r="6449" b="28618"/>
          <a:stretch/>
        </p:blipFill>
        <p:spPr>
          <a:xfrm>
            <a:off x="10161069" y="0"/>
            <a:ext cx="2030931" cy="3320717"/>
          </a:xfrm>
          <a:prstGeom prst="rect">
            <a:avLst/>
          </a:prstGeom>
        </p:spPr>
      </p:pic>
    </p:spTree>
    <p:extLst>
      <p:ext uri="{BB962C8B-B14F-4D97-AF65-F5344CB8AC3E}">
        <p14:creationId xmlns:p14="http://schemas.microsoft.com/office/powerpoint/2010/main" val="2004090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ERİŞİLEBİLİRLİK </a:t>
            </a:r>
          </a:p>
        </p:txBody>
      </p:sp>
      <p:sp>
        <p:nvSpPr>
          <p:cNvPr id="3" name="İçerik Yer Tutucusu 2"/>
          <p:cNvSpPr>
            <a:spLocks noGrp="1"/>
          </p:cNvSpPr>
          <p:nvPr>
            <p:ph idx="1"/>
          </p:nvPr>
        </p:nvSpPr>
        <p:spPr>
          <a:xfrm>
            <a:off x="1886567" y="1264555"/>
            <a:ext cx="9731125" cy="3777622"/>
          </a:xfrm>
        </p:spPr>
        <p:txBody>
          <a:bodyPr/>
          <a:lstStyle/>
          <a:p>
            <a:pPr>
              <a:lnSpc>
                <a:spcPct val="150000"/>
              </a:lnSpc>
            </a:pPr>
            <a:r>
              <a:rPr lang="tr-TR" dirty="0" smtClean="0"/>
              <a:t>Binaların</a:t>
            </a:r>
            <a:r>
              <a:rPr lang="tr-TR" dirty="0"/>
              <a:t>, açık alanların, ulaşım ve bilgilendirme hizmetleri ile bilgi ve iletişim teknolojisinin, engelli bireyler de dahil olmak üzere herkes tarafından </a:t>
            </a:r>
            <a:r>
              <a:rPr lang="tr-TR" dirty="0">
                <a:solidFill>
                  <a:srgbClr val="FF0000"/>
                </a:solidFill>
              </a:rPr>
              <a:t>güvenli ve bağımsız </a:t>
            </a:r>
            <a:r>
              <a:rPr lang="tr-TR" dirty="0"/>
              <a:t>olarak ulaşılabilir ve kullanılabilir olmasıdır.</a:t>
            </a:r>
          </a:p>
        </p:txBody>
      </p:sp>
      <p:pic>
        <p:nvPicPr>
          <p:cNvPr id="4" name="Resim 3"/>
          <p:cNvPicPr>
            <a:picLocks noChangeAspect="1"/>
          </p:cNvPicPr>
          <p:nvPr/>
        </p:nvPicPr>
        <p:blipFill rotWithShape="1">
          <a:blip r:embed="rId2"/>
          <a:srcRect l="25085" t="31306" r="26409" b="13409"/>
          <a:stretch/>
        </p:blipFill>
        <p:spPr>
          <a:xfrm>
            <a:off x="1010651" y="2573316"/>
            <a:ext cx="6574056" cy="3980494"/>
          </a:xfrm>
          <a:prstGeom prst="rect">
            <a:avLst/>
          </a:prstGeom>
        </p:spPr>
      </p:pic>
      <p:sp>
        <p:nvSpPr>
          <p:cNvPr id="5" name="Metin kutusu 4"/>
          <p:cNvSpPr txBox="1"/>
          <p:nvPr/>
        </p:nvSpPr>
        <p:spPr>
          <a:xfrm>
            <a:off x="5534525" y="3984858"/>
            <a:ext cx="5476775" cy="369332"/>
          </a:xfrm>
          <a:prstGeom prst="rect">
            <a:avLst/>
          </a:prstGeom>
          <a:solidFill>
            <a:srgbClr val="FFC000"/>
          </a:solidFill>
        </p:spPr>
        <p:txBody>
          <a:bodyPr wrap="square" rtlCol="0">
            <a:spAutoFit/>
          </a:bodyPr>
          <a:lstStyle/>
          <a:p>
            <a:r>
              <a:rPr lang="tr-TR" dirty="0"/>
              <a:t>Erişilebilirlik İzleme ve Denetleme </a:t>
            </a:r>
            <a:r>
              <a:rPr lang="tr-TR" dirty="0" smtClean="0"/>
              <a:t>Komisyonu</a:t>
            </a:r>
            <a:endParaRPr lang="tr-TR" dirty="0"/>
          </a:p>
        </p:txBody>
      </p:sp>
    </p:spTree>
    <p:extLst>
      <p:ext uri="{BB962C8B-B14F-4D97-AF65-F5344CB8AC3E}">
        <p14:creationId xmlns:p14="http://schemas.microsoft.com/office/powerpoint/2010/main" val="56918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ERİŞİLEBİLİRLİK </a:t>
            </a:r>
          </a:p>
        </p:txBody>
      </p:sp>
      <p:sp>
        <p:nvSpPr>
          <p:cNvPr id="3" name="İçerik Yer Tutucusu 2"/>
          <p:cNvSpPr>
            <a:spLocks noGrp="1"/>
          </p:cNvSpPr>
          <p:nvPr>
            <p:ph idx="1"/>
          </p:nvPr>
        </p:nvSpPr>
        <p:spPr>
          <a:xfrm>
            <a:off x="1626686" y="1905000"/>
            <a:ext cx="8915400" cy="3777622"/>
          </a:xfrm>
        </p:spPr>
        <p:txBody>
          <a:bodyPr/>
          <a:lstStyle/>
          <a:p>
            <a:pPr marL="0" indent="0">
              <a:lnSpc>
                <a:spcPct val="150000"/>
              </a:lnSpc>
              <a:buNone/>
            </a:pPr>
            <a:r>
              <a:rPr lang="tr-TR" dirty="0"/>
              <a:t>Şehirlerarası turizm ve servis taşımacılığı hizmetlerinin erişilebilirliği </a:t>
            </a:r>
            <a:endParaRPr lang="tr-TR" dirty="0" smtClean="0"/>
          </a:p>
          <a:p>
            <a:pPr>
              <a:lnSpc>
                <a:spcPct val="150000"/>
              </a:lnSpc>
            </a:pPr>
            <a:r>
              <a:rPr lang="tr-TR" dirty="0" smtClean="0"/>
              <a:t>Karayolu </a:t>
            </a:r>
            <a:r>
              <a:rPr lang="tr-TR" dirty="0"/>
              <a:t>ile turizm taşımacılığı yapan veya </a:t>
            </a:r>
            <a:endParaRPr lang="tr-TR" dirty="0" smtClean="0"/>
          </a:p>
          <a:p>
            <a:pPr>
              <a:lnSpc>
                <a:spcPct val="150000"/>
              </a:lnSpc>
            </a:pPr>
            <a:r>
              <a:rPr lang="tr-TR" dirty="0"/>
              <a:t>Ş</a:t>
            </a:r>
            <a:r>
              <a:rPr lang="tr-TR" dirty="0" smtClean="0"/>
              <a:t>ehirlerarası </a:t>
            </a:r>
            <a:r>
              <a:rPr lang="tr-TR" dirty="0"/>
              <a:t>toplu taşıma hizmeti veren gerçek ve tüzel </a:t>
            </a:r>
            <a:r>
              <a:rPr lang="tr-TR" dirty="0" smtClean="0"/>
              <a:t>kişiler,</a:t>
            </a:r>
          </a:p>
          <a:p>
            <a:pPr>
              <a:lnSpc>
                <a:spcPct val="150000"/>
              </a:lnSpc>
            </a:pPr>
            <a:r>
              <a:rPr lang="tr-TR" dirty="0"/>
              <a:t>E</a:t>
            </a:r>
            <a:r>
              <a:rPr lang="tr-TR" dirty="0" smtClean="0"/>
              <a:t>ngelli </a:t>
            </a:r>
            <a:r>
              <a:rPr lang="tr-TR" dirty="0"/>
              <a:t>bireyin erişilebilir toplu taşıma hizmeti sağlanmasına ilişkin talebini azami 72 saat içinde karşılamakla ve servis taşımacılığı yapan gerçek ve tüzel kişiler, engelli personel veya öğrenciye talep hâlinde erişilebilir taşıma hizmetini sağlamakla yükümlüdür. </a:t>
            </a:r>
          </a:p>
        </p:txBody>
      </p:sp>
      <p:pic>
        <p:nvPicPr>
          <p:cNvPr id="4" name="Resim 3"/>
          <p:cNvPicPr>
            <a:picLocks noChangeAspect="1"/>
          </p:cNvPicPr>
          <p:nvPr/>
        </p:nvPicPr>
        <p:blipFill rotWithShape="1">
          <a:blip r:embed="rId2"/>
          <a:srcRect l="73831" t="42269" r="6449" b="2829"/>
          <a:stretch/>
        </p:blipFill>
        <p:spPr>
          <a:xfrm>
            <a:off x="9856269" y="-67377"/>
            <a:ext cx="2335731" cy="3454644"/>
          </a:xfrm>
          <a:prstGeom prst="rect">
            <a:avLst/>
          </a:prstGeom>
        </p:spPr>
      </p:pic>
    </p:spTree>
    <p:extLst>
      <p:ext uri="{BB962C8B-B14F-4D97-AF65-F5344CB8AC3E}">
        <p14:creationId xmlns:p14="http://schemas.microsoft.com/office/powerpoint/2010/main" val="620487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ERİŞİLEBİLİRLİK </a:t>
            </a:r>
          </a:p>
        </p:txBody>
      </p:sp>
      <p:sp>
        <p:nvSpPr>
          <p:cNvPr id="3" name="İçerik Yer Tutucusu 2"/>
          <p:cNvSpPr>
            <a:spLocks noGrp="1"/>
          </p:cNvSpPr>
          <p:nvPr>
            <p:ph idx="1"/>
          </p:nvPr>
        </p:nvSpPr>
        <p:spPr>
          <a:xfrm>
            <a:off x="1694046" y="1588168"/>
            <a:ext cx="9810566" cy="4323054"/>
          </a:xfrm>
        </p:spPr>
        <p:txBody>
          <a:bodyPr>
            <a:normAutofit fontScale="92500"/>
          </a:bodyPr>
          <a:lstStyle/>
          <a:p>
            <a:pPr marL="0" indent="0">
              <a:lnSpc>
                <a:spcPct val="150000"/>
              </a:lnSpc>
              <a:buNone/>
            </a:pPr>
            <a:r>
              <a:rPr lang="tr-TR" dirty="0"/>
              <a:t>Haberleşme </a:t>
            </a:r>
            <a:r>
              <a:rPr lang="tr-TR" dirty="0" smtClean="0"/>
              <a:t>sektöründe</a:t>
            </a:r>
          </a:p>
          <a:p>
            <a:pPr>
              <a:lnSpc>
                <a:spcPct val="150000"/>
              </a:lnSpc>
            </a:pPr>
            <a:r>
              <a:rPr lang="tr-TR" dirty="0" smtClean="0"/>
              <a:t>Engellilere</a:t>
            </a:r>
            <a:r>
              <a:rPr lang="tr-TR" dirty="0"/>
              <a:t>, harp ve vazife şehitlerinin dul ve yetimlerine ve gazilere, </a:t>
            </a:r>
            <a:endParaRPr lang="tr-TR" dirty="0" smtClean="0"/>
          </a:p>
          <a:p>
            <a:pPr>
              <a:lnSpc>
                <a:spcPct val="150000"/>
              </a:lnSpc>
            </a:pPr>
            <a:r>
              <a:rPr lang="tr-TR" dirty="0" smtClean="0"/>
              <a:t>İlgili </a:t>
            </a:r>
            <a:r>
              <a:rPr lang="tr-TR" dirty="0"/>
              <a:t>durumlarını gösterir belge </a:t>
            </a:r>
            <a:endParaRPr lang="tr-TR" dirty="0" smtClean="0"/>
          </a:p>
          <a:p>
            <a:pPr>
              <a:lnSpc>
                <a:spcPct val="150000"/>
              </a:lnSpc>
            </a:pPr>
            <a:r>
              <a:rPr lang="tr-TR" dirty="0" smtClean="0"/>
              <a:t>Tüm </a:t>
            </a:r>
            <a:r>
              <a:rPr lang="tr-TR" dirty="0"/>
              <a:t>bireysel faturalı tarife, abonelik paketi ve kampanya seçenekleri için, adlarına kayıtlı, asgari bir (1) adet abonelik için, KDV matrahı esas alınarak diğer abonelere uygulanan fiyatlar üzerinden asgari %25 (yüzde yirmi beş) oranında ek indirim uygular. </a:t>
            </a:r>
            <a:endParaRPr lang="tr-TR" dirty="0" smtClean="0"/>
          </a:p>
          <a:p>
            <a:pPr>
              <a:lnSpc>
                <a:spcPct val="150000"/>
              </a:lnSpc>
            </a:pPr>
            <a:r>
              <a:rPr lang="tr-TR" dirty="0" smtClean="0"/>
              <a:t>Tüm </a:t>
            </a:r>
            <a:r>
              <a:rPr lang="tr-TR" dirty="0"/>
              <a:t>bireysel ön ödemeli tarife, abonelik paketi ve kampanya seçenekleri için, adlarına kayıtlı, asgari bir (1) adet abonelik için, diğer abonelere uygulanan ses, mesaj, veri gibi faydalar esas alınarak asgari %25 (yüzde yirmi beş) oranında ek fayda sağlar. </a:t>
            </a:r>
            <a:endParaRPr lang="tr-TR" dirty="0" smtClean="0"/>
          </a:p>
          <a:p>
            <a:endParaRPr lang="tr-TR" dirty="0"/>
          </a:p>
        </p:txBody>
      </p:sp>
    </p:spTree>
    <p:extLst>
      <p:ext uri="{BB962C8B-B14F-4D97-AF65-F5344CB8AC3E}">
        <p14:creationId xmlns:p14="http://schemas.microsoft.com/office/powerpoint/2010/main" val="1091512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ENGELLİLER İÇİN MOTORLU TAŞIT ALIMINDA SUNULAN HİZMET VE MUAFİYETLER</a:t>
            </a:r>
          </a:p>
        </p:txBody>
      </p:sp>
      <p:sp>
        <p:nvSpPr>
          <p:cNvPr id="3" name="İçerik Yer Tutucusu 2"/>
          <p:cNvSpPr>
            <a:spLocks noGrp="1"/>
          </p:cNvSpPr>
          <p:nvPr>
            <p:ph idx="1"/>
          </p:nvPr>
        </p:nvSpPr>
        <p:spPr>
          <a:xfrm>
            <a:off x="1838425" y="2133600"/>
            <a:ext cx="9666187" cy="4324952"/>
          </a:xfrm>
        </p:spPr>
        <p:txBody>
          <a:bodyPr>
            <a:normAutofit fontScale="92500" lnSpcReduction="20000"/>
          </a:bodyPr>
          <a:lstStyle/>
          <a:p>
            <a:pPr>
              <a:lnSpc>
                <a:spcPct val="160000"/>
              </a:lnSpc>
            </a:pPr>
            <a:r>
              <a:rPr lang="tr-TR" dirty="0"/>
              <a:t>Engellilik oranı %90 veya üzerinde olan yetişkin </a:t>
            </a:r>
            <a:r>
              <a:rPr lang="tr-TR" dirty="0" smtClean="0"/>
              <a:t>engelliler</a:t>
            </a:r>
          </a:p>
          <a:p>
            <a:pPr>
              <a:lnSpc>
                <a:spcPct val="160000"/>
              </a:lnSpc>
            </a:pPr>
            <a:r>
              <a:rPr lang="tr-TR" dirty="0" smtClean="0"/>
              <a:t>Çocuklar </a:t>
            </a:r>
            <a:r>
              <a:rPr lang="tr-TR" dirty="0"/>
              <a:t>İçin Özel Gereksinim Raporu'nda (ÇÖZGER) “Özel Koşul Gereksinimi Vardır” ibaresi bulunan 18 yaş altı engelliler ÖTV istisnasından </a:t>
            </a:r>
            <a:r>
              <a:rPr lang="tr-TR" dirty="0" smtClean="0"/>
              <a:t>yararlanabilirler</a:t>
            </a:r>
          </a:p>
          <a:p>
            <a:pPr>
              <a:lnSpc>
                <a:spcPct val="160000"/>
              </a:lnSpc>
            </a:pPr>
            <a:r>
              <a:rPr lang="tr-TR" dirty="0" smtClean="0"/>
              <a:t>Engellilik </a:t>
            </a:r>
            <a:r>
              <a:rPr lang="tr-TR" dirty="0"/>
              <a:t>oranı %90'ın altında olan engellilerden engelli sağlık kurulu raporunda "Sadece hareket ettirici aksamda özel tertibatlı taşıt kullanması gerekir." değerlendirmesi bulunanlardan, ilk iktisabı yapılacak taşıtın hareket ettirici aksamında (debriyaj pedalı, fren pedalı, gaz pedalı ve/veya vites kolunda) tadilat yaptırılmasını gerektirecek nitelikte olan engelliler ÖTV istisnasından yararlanabilirler. </a:t>
            </a:r>
            <a:endParaRPr lang="tr-TR" dirty="0" smtClean="0"/>
          </a:p>
          <a:p>
            <a:pPr>
              <a:lnSpc>
                <a:spcPct val="160000"/>
              </a:lnSpc>
            </a:pPr>
            <a:r>
              <a:rPr lang="tr-TR" dirty="0"/>
              <a:t>Engel oranı %90 ve üzerinde olması durumunda ÖTV istisnasından faydalanan engelli bireyin, sürücü belgesine sahip olma şartı bulunmamaktadır.</a:t>
            </a:r>
          </a:p>
        </p:txBody>
      </p:sp>
    </p:spTree>
    <p:extLst>
      <p:ext uri="{BB962C8B-B14F-4D97-AF65-F5344CB8AC3E}">
        <p14:creationId xmlns:p14="http://schemas.microsoft.com/office/powerpoint/2010/main" val="1878659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2925" y="624110"/>
            <a:ext cx="6887959" cy="1280890"/>
          </a:xfrm>
        </p:spPr>
        <p:txBody>
          <a:bodyPr>
            <a:normAutofit fontScale="90000"/>
          </a:bodyPr>
          <a:lstStyle/>
          <a:p>
            <a:r>
              <a:rPr lang="tr-TR" dirty="0"/>
              <a:t>ENGELLİLER İÇİN MOTORLU TAŞIT ALIMINDA SUNULAN HİZMET VE MUAFİYETLER</a:t>
            </a:r>
          </a:p>
        </p:txBody>
      </p:sp>
      <p:sp>
        <p:nvSpPr>
          <p:cNvPr id="3" name="İçerik Yer Tutucusu 2"/>
          <p:cNvSpPr>
            <a:spLocks noGrp="1"/>
          </p:cNvSpPr>
          <p:nvPr>
            <p:ph idx="1"/>
          </p:nvPr>
        </p:nvSpPr>
        <p:spPr>
          <a:xfrm>
            <a:off x="2589212" y="3070458"/>
            <a:ext cx="7334434" cy="2840763"/>
          </a:xfrm>
        </p:spPr>
        <p:txBody>
          <a:bodyPr/>
          <a:lstStyle/>
          <a:p>
            <a:pPr>
              <a:lnSpc>
                <a:spcPct val="150000"/>
              </a:lnSpc>
            </a:pPr>
            <a:r>
              <a:rPr lang="tr-TR" dirty="0"/>
              <a:t>Engellilik oranı %90 ve daha fazla olan malûl ve engellilerin adlarına kayıtlı taşıtları ile diğer malûl ve engellilerin, bu durumlarına uygun hale getirilmiş özel tertibatlı taşıtları motorlu taşıtlar vergisinden istisna edilmiştir. </a:t>
            </a:r>
          </a:p>
        </p:txBody>
      </p:sp>
      <p:pic>
        <p:nvPicPr>
          <p:cNvPr id="4" name="Resim 3"/>
          <p:cNvPicPr>
            <a:picLocks noChangeAspect="1"/>
          </p:cNvPicPr>
          <p:nvPr/>
        </p:nvPicPr>
        <p:blipFill rotWithShape="1">
          <a:blip r:embed="rId2"/>
          <a:srcRect l="75686" t="13331" r="7294" b="32964"/>
          <a:stretch/>
        </p:blipFill>
        <p:spPr>
          <a:xfrm>
            <a:off x="9827395" y="0"/>
            <a:ext cx="2364606" cy="3963531"/>
          </a:xfrm>
          <a:prstGeom prst="rect">
            <a:avLst/>
          </a:prstGeom>
        </p:spPr>
      </p:pic>
    </p:spTree>
    <p:extLst>
      <p:ext uri="{BB962C8B-B14F-4D97-AF65-F5344CB8AC3E}">
        <p14:creationId xmlns:p14="http://schemas.microsoft.com/office/powerpoint/2010/main" val="1896345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 BİREYLERE SAĞLANAN DİĞER İNDİRİM VE MUAFİYETLER</a:t>
            </a:r>
          </a:p>
        </p:txBody>
      </p:sp>
      <p:sp>
        <p:nvSpPr>
          <p:cNvPr id="3" name="İçerik Yer Tutucusu 2"/>
          <p:cNvSpPr>
            <a:spLocks noGrp="1"/>
          </p:cNvSpPr>
          <p:nvPr>
            <p:ph idx="1"/>
          </p:nvPr>
        </p:nvSpPr>
        <p:spPr/>
        <p:txBody>
          <a:bodyPr/>
          <a:lstStyle/>
          <a:p>
            <a:r>
              <a:rPr lang="tr-TR" dirty="0"/>
              <a:t>Çocuklar için (0-18 yaş ); </a:t>
            </a:r>
            <a:r>
              <a:rPr lang="tr-TR" dirty="0" err="1"/>
              <a:t>ÇÖZGER’de</a:t>
            </a:r>
            <a:r>
              <a:rPr lang="tr-TR" dirty="0"/>
              <a:t> </a:t>
            </a:r>
            <a:endParaRPr lang="tr-TR" dirty="0" smtClean="0"/>
          </a:p>
          <a:p>
            <a:pPr lvl="1"/>
            <a:r>
              <a:rPr lang="tr-TR" dirty="0" smtClean="0"/>
              <a:t>Hafif </a:t>
            </a:r>
            <a:r>
              <a:rPr lang="tr-TR" dirty="0"/>
              <a:t>Düzeyde ÖGV (40-49), </a:t>
            </a:r>
            <a:endParaRPr lang="tr-TR" dirty="0" smtClean="0"/>
          </a:p>
          <a:p>
            <a:pPr lvl="1"/>
            <a:r>
              <a:rPr lang="tr-TR" dirty="0" smtClean="0"/>
              <a:t>Orta </a:t>
            </a:r>
            <a:r>
              <a:rPr lang="tr-TR" dirty="0"/>
              <a:t>Düzeyde ÖGV (50-59) , </a:t>
            </a:r>
            <a:endParaRPr lang="tr-TR" dirty="0" smtClean="0"/>
          </a:p>
          <a:p>
            <a:pPr lvl="1"/>
            <a:r>
              <a:rPr lang="tr-TR" dirty="0" smtClean="0"/>
              <a:t>İleri </a:t>
            </a:r>
            <a:r>
              <a:rPr lang="tr-TR" dirty="0"/>
              <a:t>Düzeyde ÖGV( 60-69,) </a:t>
            </a:r>
            <a:endParaRPr lang="tr-TR" dirty="0" smtClean="0"/>
          </a:p>
          <a:p>
            <a:pPr lvl="1"/>
            <a:r>
              <a:rPr lang="tr-TR" dirty="0" smtClean="0"/>
              <a:t>Çok </a:t>
            </a:r>
            <a:r>
              <a:rPr lang="tr-TR" dirty="0"/>
              <a:t>İleri Düzeyde ÖGV( 70-79) </a:t>
            </a:r>
            <a:endParaRPr lang="tr-TR" dirty="0" smtClean="0"/>
          </a:p>
          <a:p>
            <a:pPr lvl="1"/>
            <a:r>
              <a:rPr lang="tr-TR" dirty="0" smtClean="0"/>
              <a:t>Belirgin </a:t>
            </a:r>
            <a:r>
              <a:rPr lang="tr-TR" dirty="0"/>
              <a:t>Özel Gereksinimi Vardır (80-89), </a:t>
            </a:r>
            <a:endParaRPr lang="tr-TR" dirty="0" smtClean="0"/>
          </a:p>
          <a:p>
            <a:pPr lvl="1"/>
            <a:r>
              <a:rPr lang="tr-TR" dirty="0" smtClean="0"/>
              <a:t>Özel </a:t>
            </a:r>
            <a:r>
              <a:rPr lang="tr-TR" dirty="0"/>
              <a:t>Koşul Gereksinimi Vardır (90- 99)” tanımlamalardan herhangi birini almış olan çocuklar, </a:t>
            </a:r>
            <a:endParaRPr lang="tr-TR" dirty="0" smtClean="0"/>
          </a:p>
          <a:p>
            <a:r>
              <a:rPr lang="tr-TR" dirty="0" smtClean="0"/>
              <a:t>Yetişkinler </a:t>
            </a:r>
            <a:r>
              <a:rPr lang="tr-TR" dirty="0"/>
              <a:t>için; </a:t>
            </a:r>
            <a:r>
              <a:rPr lang="tr-TR" dirty="0" err="1"/>
              <a:t>ESKR’de</a:t>
            </a:r>
            <a:r>
              <a:rPr lang="tr-TR" dirty="0"/>
              <a:t> %40 ve üzeri engel oranı almış olan </a:t>
            </a:r>
            <a:r>
              <a:rPr lang="tr-TR" dirty="0" smtClean="0"/>
              <a:t>bireyler </a:t>
            </a:r>
            <a:r>
              <a:rPr lang="tr-TR" dirty="0"/>
              <a:t>indirim ve muafiyetlerden yararlanabilmektedirler</a:t>
            </a:r>
          </a:p>
        </p:txBody>
      </p:sp>
    </p:spTree>
    <p:extLst>
      <p:ext uri="{BB962C8B-B14F-4D97-AF65-F5344CB8AC3E}">
        <p14:creationId xmlns:p14="http://schemas.microsoft.com/office/powerpoint/2010/main" val="1900786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 BİREYLERE SAĞLANAN DİĞER İNDİRİM VE MUAFİYETLER</a:t>
            </a:r>
          </a:p>
        </p:txBody>
      </p:sp>
      <p:sp>
        <p:nvSpPr>
          <p:cNvPr id="3" name="İçerik Yer Tutucusu 2"/>
          <p:cNvSpPr>
            <a:spLocks noGrp="1"/>
          </p:cNvSpPr>
          <p:nvPr>
            <p:ph idx="1"/>
          </p:nvPr>
        </p:nvSpPr>
        <p:spPr/>
        <p:txBody>
          <a:bodyPr/>
          <a:lstStyle/>
          <a:p>
            <a:pPr>
              <a:lnSpc>
                <a:spcPct val="150000"/>
              </a:lnSpc>
            </a:pPr>
            <a:r>
              <a:rPr lang="tr-TR" dirty="0"/>
              <a:t>Engelli kimlik kartına sahip olan her engelli birey, kullandığı toplu taşıma </a:t>
            </a:r>
            <a:r>
              <a:rPr lang="tr-TR" dirty="0">
                <a:solidFill>
                  <a:schemeClr val="tx1"/>
                </a:solidFill>
              </a:rPr>
              <a:t>araçlarında ücretsiz seyahat hakkından </a:t>
            </a:r>
            <a:r>
              <a:rPr lang="tr-TR" dirty="0"/>
              <a:t>yararlanır. </a:t>
            </a:r>
            <a:endParaRPr lang="tr-TR" dirty="0" smtClean="0"/>
          </a:p>
          <a:p>
            <a:pPr>
              <a:lnSpc>
                <a:spcPct val="150000"/>
              </a:lnSpc>
            </a:pPr>
            <a:r>
              <a:rPr lang="tr-TR" dirty="0" smtClean="0">
                <a:solidFill>
                  <a:srgbClr val="FF0000"/>
                </a:solidFill>
              </a:rPr>
              <a:t>Tüm </a:t>
            </a:r>
            <a:r>
              <a:rPr lang="tr-TR" dirty="0">
                <a:solidFill>
                  <a:srgbClr val="FF0000"/>
                </a:solidFill>
              </a:rPr>
              <a:t>resmi ve özel halk otobüsleri, deniz ulaşım araçları ve TCDD bünyesindeki trenlerden engelli bireyler ücretsiz faydalanmaktadır</a:t>
            </a:r>
            <a:r>
              <a:rPr lang="tr-TR" dirty="0"/>
              <a:t>. </a:t>
            </a:r>
            <a:endParaRPr lang="tr-TR" dirty="0" smtClean="0"/>
          </a:p>
          <a:p>
            <a:pPr>
              <a:lnSpc>
                <a:spcPct val="150000"/>
              </a:lnSpc>
            </a:pPr>
            <a:r>
              <a:rPr lang="tr-TR" dirty="0" smtClean="0"/>
              <a:t>Engelli </a:t>
            </a:r>
            <a:r>
              <a:rPr lang="tr-TR" dirty="0"/>
              <a:t>bireyin ücretsiz seyahat hakkından yararlandırılmama yahut hakkının kullanımının zorlaştırılması durumlarında olayın geçtiği yerin Mülki İdare Amirliği’ne olay tarihi, zamanı, araç plakası ve olay yeri ile ilgili ayrıntıları içerecek şekilde şikâyette bulunulması gerekmektedir</a:t>
            </a:r>
          </a:p>
        </p:txBody>
      </p:sp>
    </p:spTree>
    <p:extLst>
      <p:ext uri="{BB962C8B-B14F-4D97-AF65-F5344CB8AC3E}">
        <p14:creationId xmlns:p14="http://schemas.microsoft.com/office/powerpoint/2010/main" val="1576885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 BİREYLERE SAĞLANAN DİĞER İNDİRİM VE MUAFİYETLER</a:t>
            </a:r>
          </a:p>
        </p:txBody>
      </p:sp>
      <p:sp>
        <p:nvSpPr>
          <p:cNvPr id="3" name="İçerik Yer Tutucusu 2"/>
          <p:cNvSpPr>
            <a:spLocks noGrp="1"/>
          </p:cNvSpPr>
          <p:nvPr>
            <p:ph idx="1"/>
          </p:nvPr>
        </p:nvSpPr>
        <p:spPr/>
        <p:txBody>
          <a:bodyPr>
            <a:normAutofit lnSpcReduction="10000"/>
          </a:bodyPr>
          <a:lstStyle/>
          <a:p>
            <a:pPr>
              <a:lnSpc>
                <a:spcPct val="150000"/>
              </a:lnSpc>
            </a:pPr>
            <a:r>
              <a:rPr lang="tr-TR" dirty="0"/>
              <a:t>Tüm iç ve dış hatlar uçuşlarında %20 indirim sağlanmaktadır. </a:t>
            </a:r>
            <a:endParaRPr lang="tr-TR" dirty="0" smtClean="0"/>
          </a:p>
          <a:p>
            <a:pPr>
              <a:lnSpc>
                <a:spcPct val="150000"/>
              </a:lnSpc>
            </a:pPr>
            <a:r>
              <a:rPr lang="tr-TR" dirty="0" smtClean="0"/>
              <a:t>Konut </a:t>
            </a:r>
            <a:r>
              <a:rPr lang="tr-TR" dirty="0"/>
              <a:t>vergisi muafiyeti 200 metrekareden küçük tek konutu olan engelli bireyler emlak vergisinden muaftır</a:t>
            </a:r>
            <a:r>
              <a:rPr lang="tr-TR" dirty="0" smtClean="0"/>
              <a:t>.</a:t>
            </a:r>
          </a:p>
          <a:p>
            <a:pPr>
              <a:lnSpc>
                <a:spcPct val="150000"/>
              </a:lnSpc>
            </a:pPr>
            <a:r>
              <a:rPr lang="tr-TR" dirty="0" smtClean="0"/>
              <a:t>Engellilerin </a:t>
            </a:r>
            <a:r>
              <a:rPr lang="tr-TR" dirty="0"/>
              <a:t>eğitimleri, meslekleri, günlük yaşamları için özel olarak üretilmiş her türlü araç-gereç ve özel bilgisayar programlarının temini KDV’den müstesnadır</a:t>
            </a:r>
            <a:r>
              <a:rPr lang="tr-TR" dirty="0" smtClean="0"/>
              <a:t>.</a:t>
            </a:r>
          </a:p>
          <a:p>
            <a:pPr>
              <a:lnSpc>
                <a:spcPct val="150000"/>
              </a:lnSpc>
            </a:pPr>
            <a:r>
              <a:rPr lang="tr-TR" dirty="0" smtClean="0"/>
              <a:t>Müze </a:t>
            </a:r>
            <a:r>
              <a:rPr lang="tr-TR" dirty="0"/>
              <a:t>ve ören yerlerine giriş ücretsizdir. </a:t>
            </a:r>
            <a:endParaRPr lang="tr-TR" dirty="0" smtClean="0"/>
          </a:p>
          <a:p>
            <a:pPr>
              <a:lnSpc>
                <a:spcPct val="150000"/>
              </a:lnSpc>
            </a:pPr>
            <a:r>
              <a:rPr lang="tr-TR" dirty="0" smtClean="0"/>
              <a:t>Milli parklar</a:t>
            </a:r>
            <a:r>
              <a:rPr lang="tr-TR" dirty="0"/>
              <a:t>, tabiatı koruma alanları ve tabiat parklarına giriş ücretsizdir. </a:t>
            </a:r>
          </a:p>
        </p:txBody>
      </p:sp>
    </p:spTree>
    <p:extLst>
      <p:ext uri="{BB962C8B-B14F-4D97-AF65-F5344CB8AC3E}">
        <p14:creationId xmlns:p14="http://schemas.microsoft.com/office/powerpoint/2010/main" val="1278031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37000"/>
                <a:lumOff val="63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ENGELLİLERİN HAKLARINA İLİŞKİN SÖZLEŞME</a:t>
            </a:r>
          </a:p>
        </p:txBody>
      </p:sp>
      <p:sp>
        <p:nvSpPr>
          <p:cNvPr id="3" name="İçerik Yer Tutucusu 2"/>
          <p:cNvSpPr>
            <a:spLocks noGrp="1"/>
          </p:cNvSpPr>
          <p:nvPr>
            <p:ph idx="1"/>
          </p:nvPr>
        </p:nvSpPr>
        <p:spPr>
          <a:xfrm>
            <a:off x="2541546" y="1905000"/>
            <a:ext cx="8915400" cy="2438400"/>
          </a:xfrm>
        </p:spPr>
        <p:txBody>
          <a:bodyPr>
            <a:normAutofit fontScale="85000" lnSpcReduction="10000"/>
          </a:bodyPr>
          <a:lstStyle/>
          <a:p>
            <a:pPr>
              <a:lnSpc>
                <a:spcPct val="150000"/>
              </a:lnSpc>
            </a:pPr>
            <a:r>
              <a:rPr lang="tr-TR" dirty="0"/>
              <a:t>Engellilerin tüm insan hak ve temel özgürlüklerinden tam ve eşit şekilde yararlanmasını teşvik ve temin etmek ve insanlık onurlarına saygıyı güçlendirmeyi amaçlamaktadır. </a:t>
            </a:r>
          </a:p>
          <a:p>
            <a:pPr>
              <a:lnSpc>
                <a:spcPct val="150000"/>
              </a:lnSpc>
            </a:pPr>
            <a:r>
              <a:rPr lang="tr-TR" dirty="0"/>
              <a:t>BM tarafından 2006 yılında kabul edilen Sözleşmeyi ülkemiz, 2007 yılında imzaladı ve 2009 yılında onayladı. </a:t>
            </a:r>
          </a:p>
          <a:p>
            <a:pPr>
              <a:lnSpc>
                <a:spcPct val="150000"/>
              </a:lnSpc>
            </a:pPr>
            <a:r>
              <a:rPr lang="tr-TR" dirty="0"/>
              <a:t>Sözleşme’nin engellilere bireysel başvuru hakkını tanıyan Ek İhtiyari Protokol’ü 2015 yılında onaylanmıştır. </a:t>
            </a:r>
          </a:p>
        </p:txBody>
      </p:sp>
      <p:pic>
        <p:nvPicPr>
          <p:cNvPr id="4" name="Resim 3"/>
          <p:cNvPicPr>
            <a:picLocks noChangeAspect="1"/>
          </p:cNvPicPr>
          <p:nvPr/>
        </p:nvPicPr>
        <p:blipFill>
          <a:blip r:embed="rId2"/>
          <a:stretch>
            <a:fillRect/>
          </a:stretch>
        </p:blipFill>
        <p:spPr>
          <a:xfrm>
            <a:off x="2043676" y="4146684"/>
            <a:ext cx="9028629" cy="2456247"/>
          </a:xfrm>
          <a:prstGeom prst="rect">
            <a:avLst/>
          </a:prstGeom>
          <a:ln w="44450" cmpd="sng">
            <a:solidFill>
              <a:srgbClr val="FF0000"/>
            </a:solidFill>
          </a:ln>
        </p:spPr>
      </p:pic>
    </p:spTree>
    <p:extLst>
      <p:ext uri="{BB962C8B-B14F-4D97-AF65-F5344CB8AC3E}">
        <p14:creationId xmlns:p14="http://schemas.microsoft.com/office/powerpoint/2010/main" val="2562916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 BİREYLERE SAĞLANAN DİĞER İNDİRİM VE MUAFİYETLER</a:t>
            </a:r>
          </a:p>
        </p:txBody>
      </p:sp>
      <p:sp>
        <p:nvSpPr>
          <p:cNvPr id="3" name="İçerik Yer Tutucusu 2"/>
          <p:cNvSpPr>
            <a:spLocks noGrp="1"/>
          </p:cNvSpPr>
          <p:nvPr>
            <p:ph idx="1"/>
          </p:nvPr>
        </p:nvSpPr>
        <p:spPr/>
        <p:txBody>
          <a:bodyPr>
            <a:normAutofit/>
          </a:bodyPr>
          <a:lstStyle/>
          <a:p>
            <a:pPr>
              <a:lnSpc>
                <a:spcPct val="150000"/>
              </a:lnSpc>
            </a:pPr>
            <a:r>
              <a:rPr lang="tr-TR" dirty="0" smtClean="0"/>
              <a:t>Devlet </a:t>
            </a:r>
            <a:r>
              <a:rPr lang="tr-TR" dirty="0"/>
              <a:t>tiyatrolarından ücretsiz yararlanmaktadırlar</a:t>
            </a:r>
            <a:r>
              <a:rPr lang="tr-TR" dirty="0" smtClean="0"/>
              <a:t>.</a:t>
            </a:r>
          </a:p>
          <a:p>
            <a:pPr>
              <a:lnSpc>
                <a:spcPct val="150000"/>
              </a:lnSpc>
            </a:pPr>
            <a:r>
              <a:rPr lang="tr-TR" dirty="0" smtClean="0"/>
              <a:t>TOKİ</a:t>
            </a:r>
            <a:r>
              <a:rPr lang="tr-TR" dirty="0"/>
              <a:t>, hazırladığı projeler kapsamında planlanan konut sayısının %5’i kadarını engelli </a:t>
            </a:r>
            <a:r>
              <a:rPr lang="tr-TR" dirty="0" smtClean="0"/>
              <a:t>bireylere ayrılmaktadır.</a:t>
            </a:r>
          </a:p>
          <a:p>
            <a:pPr>
              <a:lnSpc>
                <a:spcPct val="150000"/>
              </a:lnSpc>
            </a:pPr>
            <a:r>
              <a:rPr lang="tr-TR" dirty="0" smtClean="0"/>
              <a:t>GSM </a:t>
            </a:r>
            <a:r>
              <a:rPr lang="tr-TR" dirty="0"/>
              <a:t>operatörleri, engelli bireylere özel tarifeler uygulamaktadır.</a:t>
            </a:r>
          </a:p>
        </p:txBody>
      </p:sp>
    </p:spTree>
    <p:extLst>
      <p:ext uri="{BB962C8B-B14F-4D97-AF65-F5344CB8AC3E}">
        <p14:creationId xmlns:p14="http://schemas.microsoft.com/office/powerpoint/2010/main" val="26950171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SOSYAL YARDIMLAR</a:t>
            </a:r>
          </a:p>
        </p:txBody>
      </p:sp>
      <p:pic>
        <p:nvPicPr>
          <p:cNvPr id="5" name="İçerik Yer Tutucusu 4"/>
          <p:cNvPicPr>
            <a:picLocks noGrp="1" noChangeAspect="1"/>
          </p:cNvPicPr>
          <p:nvPr>
            <p:ph idx="1"/>
          </p:nvPr>
        </p:nvPicPr>
        <p:blipFill rotWithShape="1">
          <a:blip r:embed="rId2"/>
          <a:srcRect l="75426" t="28108" r="7656" b="23998"/>
          <a:stretch/>
        </p:blipFill>
        <p:spPr>
          <a:xfrm>
            <a:off x="10301454" y="0"/>
            <a:ext cx="1890546" cy="2843382"/>
          </a:xfrm>
          <a:prstGeom prst="rect">
            <a:avLst/>
          </a:prstGeom>
        </p:spPr>
      </p:pic>
      <p:pic>
        <p:nvPicPr>
          <p:cNvPr id="4" name="Resim 3"/>
          <p:cNvPicPr>
            <a:picLocks noChangeAspect="1"/>
          </p:cNvPicPr>
          <p:nvPr/>
        </p:nvPicPr>
        <p:blipFill>
          <a:blip r:embed="rId3"/>
          <a:stretch>
            <a:fillRect/>
          </a:stretch>
        </p:blipFill>
        <p:spPr>
          <a:xfrm>
            <a:off x="1487234" y="1905000"/>
            <a:ext cx="8814220" cy="4322030"/>
          </a:xfrm>
          <a:prstGeom prst="rect">
            <a:avLst/>
          </a:prstGeom>
        </p:spPr>
      </p:pic>
    </p:spTree>
    <p:extLst>
      <p:ext uri="{BB962C8B-B14F-4D97-AF65-F5344CB8AC3E}">
        <p14:creationId xmlns:p14="http://schemas.microsoft.com/office/powerpoint/2010/main" val="4036634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SOSYAL YARDIMLAR</a:t>
            </a:r>
          </a:p>
        </p:txBody>
      </p:sp>
      <p:pic>
        <p:nvPicPr>
          <p:cNvPr id="5" name="İçerik Yer Tutucusu 4"/>
          <p:cNvPicPr>
            <a:picLocks noGrp="1" noChangeAspect="1"/>
          </p:cNvPicPr>
          <p:nvPr>
            <p:ph idx="1"/>
          </p:nvPr>
        </p:nvPicPr>
        <p:blipFill rotWithShape="1">
          <a:blip r:embed="rId2"/>
          <a:srcRect l="75291" t="28108" r="7792" b="27819"/>
          <a:stretch/>
        </p:blipFill>
        <p:spPr>
          <a:xfrm>
            <a:off x="10135402" y="0"/>
            <a:ext cx="2056598" cy="2846334"/>
          </a:xfrm>
          <a:prstGeom prst="rect">
            <a:avLst/>
          </a:prstGeom>
        </p:spPr>
      </p:pic>
      <p:pic>
        <p:nvPicPr>
          <p:cNvPr id="4" name="Resim 3"/>
          <p:cNvPicPr>
            <a:picLocks noChangeAspect="1"/>
          </p:cNvPicPr>
          <p:nvPr/>
        </p:nvPicPr>
        <p:blipFill rotWithShape="1">
          <a:blip r:embed="rId3"/>
          <a:srcRect l="40339" t="27373" r="28261" b="28010"/>
          <a:stretch/>
        </p:blipFill>
        <p:spPr>
          <a:xfrm>
            <a:off x="2387066" y="1414913"/>
            <a:ext cx="6814686" cy="5199644"/>
          </a:xfrm>
          <a:prstGeom prst="rect">
            <a:avLst/>
          </a:prstGeom>
        </p:spPr>
      </p:pic>
    </p:spTree>
    <p:extLst>
      <p:ext uri="{BB962C8B-B14F-4D97-AF65-F5344CB8AC3E}">
        <p14:creationId xmlns:p14="http://schemas.microsoft.com/office/powerpoint/2010/main" val="1966992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SOSYAL YARDIMLAR</a:t>
            </a:r>
          </a:p>
        </p:txBody>
      </p:sp>
      <p:pic>
        <p:nvPicPr>
          <p:cNvPr id="6" name="Resim 5"/>
          <p:cNvPicPr>
            <a:picLocks noChangeAspect="1"/>
          </p:cNvPicPr>
          <p:nvPr/>
        </p:nvPicPr>
        <p:blipFill rotWithShape="1">
          <a:blip r:embed="rId2"/>
          <a:srcRect l="26079" t="29309" r="27340" b="5725"/>
          <a:stretch/>
        </p:blipFill>
        <p:spPr>
          <a:xfrm>
            <a:off x="2319688" y="1462090"/>
            <a:ext cx="6882064" cy="5099246"/>
          </a:xfrm>
          <a:prstGeom prst="rect">
            <a:avLst/>
          </a:prstGeom>
        </p:spPr>
      </p:pic>
      <p:pic>
        <p:nvPicPr>
          <p:cNvPr id="4" name="Resim 3"/>
          <p:cNvPicPr>
            <a:picLocks noChangeAspect="1"/>
          </p:cNvPicPr>
          <p:nvPr/>
        </p:nvPicPr>
        <p:blipFill rotWithShape="1">
          <a:blip r:embed="rId3"/>
          <a:srcRect l="75779" t="28379" r="7502" b="29770"/>
          <a:stretch/>
        </p:blipFill>
        <p:spPr>
          <a:xfrm>
            <a:off x="9201753" y="0"/>
            <a:ext cx="2990248" cy="3976557"/>
          </a:xfrm>
          <a:prstGeom prst="rect">
            <a:avLst/>
          </a:prstGeom>
        </p:spPr>
      </p:pic>
      <p:sp>
        <p:nvSpPr>
          <p:cNvPr id="5" name="Metin kutusu 4"/>
          <p:cNvSpPr txBox="1"/>
          <p:nvPr/>
        </p:nvSpPr>
        <p:spPr>
          <a:xfrm>
            <a:off x="9326881" y="300944"/>
            <a:ext cx="2990248" cy="646331"/>
          </a:xfrm>
          <a:prstGeom prst="rect">
            <a:avLst/>
          </a:prstGeom>
          <a:noFill/>
        </p:spPr>
        <p:txBody>
          <a:bodyPr wrap="square" rtlCol="0">
            <a:spAutoFit/>
          </a:bodyPr>
          <a:lstStyle/>
          <a:p>
            <a:pPr algn="ctr"/>
            <a:r>
              <a:rPr lang="en-US" dirty="0" smtClean="0">
                <a:solidFill>
                  <a:srgbClr val="FFFF00"/>
                </a:solidFill>
              </a:rPr>
              <a:t>you </a:t>
            </a:r>
            <a:r>
              <a:rPr lang="en-US" dirty="0">
                <a:solidFill>
                  <a:srgbClr val="FFFF00"/>
                </a:solidFill>
              </a:rPr>
              <a:t>slip into some other </a:t>
            </a:r>
            <a:r>
              <a:rPr lang="en-US" dirty="0" smtClean="0">
                <a:solidFill>
                  <a:srgbClr val="FFFF00"/>
                </a:solidFill>
              </a:rPr>
              <a:t>world</a:t>
            </a:r>
            <a:endParaRPr lang="tr-TR" dirty="0">
              <a:solidFill>
                <a:srgbClr val="FFFF00"/>
              </a:solidFill>
            </a:endParaRPr>
          </a:p>
        </p:txBody>
      </p:sp>
    </p:spTree>
    <p:extLst>
      <p:ext uri="{BB962C8B-B14F-4D97-AF65-F5344CB8AC3E}">
        <p14:creationId xmlns:p14="http://schemas.microsoft.com/office/powerpoint/2010/main" val="1669112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 BAKIM HİZMETİ </a:t>
            </a:r>
          </a:p>
        </p:txBody>
      </p:sp>
      <p:sp>
        <p:nvSpPr>
          <p:cNvPr id="3" name="İçerik Yer Tutucusu 2"/>
          <p:cNvSpPr>
            <a:spLocks noGrp="1"/>
          </p:cNvSpPr>
          <p:nvPr>
            <p:ph idx="1"/>
          </p:nvPr>
        </p:nvSpPr>
        <p:spPr/>
        <p:txBody>
          <a:bodyPr/>
          <a:lstStyle/>
          <a:p>
            <a:endParaRPr lang="tr-TR"/>
          </a:p>
        </p:txBody>
      </p:sp>
      <p:pic>
        <p:nvPicPr>
          <p:cNvPr id="5" name="Resim 4"/>
          <p:cNvPicPr>
            <a:picLocks noChangeAspect="1"/>
          </p:cNvPicPr>
          <p:nvPr/>
        </p:nvPicPr>
        <p:blipFill rotWithShape="1">
          <a:blip r:embed="rId2"/>
          <a:srcRect l="25799" t="32382" r="26792" b="36542"/>
          <a:stretch/>
        </p:blipFill>
        <p:spPr>
          <a:xfrm>
            <a:off x="1722922" y="1905000"/>
            <a:ext cx="9314836" cy="3243713"/>
          </a:xfrm>
          <a:prstGeom prst="rect">
            <a:avLst/>
          </a:prstGeom>
        </p:spPr>
      </p:pic>
    </p:spTree>
    <p:extLst>
      <p:ext uri="{BB962C8B-B14F-4D97-AF65-F5344CB8AC3E}">
        <p14:creationId xmlns:p14="http://schemas.microsoft.com/office/powerpoint/2010/main" val="4103076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 BAKIM HİZMETİ </a:t>
            </a:r>
          </a:p>
        </p:txBody>
      </p:sp>
      <p:sp>
        <p:nvSpPr>
          <p:cNvPr id="3" name="İçerik Yer Tutucusu 2"/>
          <p:cNvSpPr>
            <a:spLocks noGrp="1"/>
          </p:cNvSpPr>
          <p:nvPr>
            <p:ph idx="1"/>
          </p:nvPr>
        </p:nvSpPr>
        <p:spPr>
          <a:xfrm>
            <a:off x="2589212" y="2133600"/>
            <a:ext cx="7632817" cy="2390274"/>
          </a:xfrm>
        </p:spPr>
        <p:txBody>
          <a:bodyPr>
            <a:normAutofit/>
          </a:bodyPr>
          <a:lstStyle/>
          <a:p>
            <a:pPr marL="0" indent="0">
              <a:buNone/>
            </a:pPr>
            <a:r>
              <a:rPr lang="tr-TR" dirty="0"/>
              <a:t>A) Resmi Yatılı Bakım Rehabilitasyon ve Aile Danışma Merkezleri </a:t>
            </a:r>
            <a:r>
              <a:rPr lang="tr-TR" dirty="0" smtClean="0"/>
              <a:t> </a:t>
            </a:r>
            <a:r>
              <a:rPr lang="tr-TR" dirty="0"/>
              <a:t>Engelsiz Yaşam Bakım Rehabilitasyon ve Aile Danışma Merkezleri </a:t>
            </a:r>
            <a:endParaRPr lang="tr-TR" dirty="0" smtClean="0"/>
          </a:p>
          <a:p>
            <a:r>
              <a:rPr lang="tr-TR" dirty="0"/>
              <a:t>1) Umut </a:t>
            </a:r>
            <a:r>
              <a:rPr lang="tr-TR" dirty="0" smtClean="0"/>
              <a:t>Evleri</a:t>
            </a:r>
          </a:p>
          <a:p>
            <a:r>
              <a:rPr lang="tr-TR" dirty="0"/>
              <a:t>2) Aktif Yaşam </a:t>
            </a:r>
            <a:r>
              <a:rPr lang="tr-TR" dirty="0" smtClean="0"/>
              <a:t>Merkezleri</a:t>
            </a:r>
          </a:p>
          <a:p>
            <a:r>
              <a:rPr lang="tr-TR" dirty="0"/>
              <a:t>3) Geçici Misafir Bakım </a:t>
            </a:r>
            <a:r>
              <a:rPr lang="tr-TR" dirty="0" smtClean="0"/>
              <a:t>Hizmeti</a:t>
            </a:r>
          </a:p>
          <a:p>
            <a:pPr marL="0" indent="0">
              <a:buNone/>
            </a:pPr>
            <a:r>
              <a:rPr lang="tr-TR" dirty="0"/>
              <a:t>B) Özel Bakım </a:t>
            </a:r>
            <a:r>
              <a:rPr lang="tr-TR" dirty="0" smtClean="0"/>
              <a:t>Merkezleri</a:t>
            </a:r>
          </a:p>
        </p:txBody>
      </p:sp>
      <p:sp>
        <p:nvSpPr>
          <p:cNvPr id="4" name="Metin kutusu 3"/>
          <p:cNvSpPr txBox="1"/>
          <p:nvPr/>
        </p:nvSpPr>
        <p:spPr>
          <a:xfrm>
            <a:off x="2358190" y="4523874"/>
            <a:ext cx="9026613" cy="1708160"/>
          </a:xfrm>
          <a:prstGeom prst="rect">
            <a:avLst/>
          </a:prstGeom>
          <a:solidFill>
            <a:srgbClr val="92D050"/>
          </a:solidFill>
        </p:spPr>
        <p:txBody>
          <a:bodyPr wrap="square" rtlCol="0">
            <a:spAutoFit/>
          </a:bodyPr>
          <a:lstStyle/>
          <a:p>
            <a:pPr>
              <a:lnSpc>
                <a:spcPct val="150000"/>
              </a:lnSpc>
            </a:pPr>
            <a:r>
              <a:rPr lang="tr-TR" sz="1400" dirty="0" smtClean="0"/>
              <a:t>Engelli </a:t>
            </a:r>
            <a:r>
              <a:rPr lang="tr-TR" sz="1400" dirty="0"/>
              <a:t>sağlık kurulu raporunda </a:t>
            </a:r>
            <a:r>
              <a:rPr lang="tr-TR" sz="1400" b="1" u="sng" dirty="0"/>
              <a:t>“tam bağımlı” </a:t>
            </a:r>
            <a:r>
              <a:rPr lang="tr-TR" sz="1400" dirty="0"/>
              <a:t>olduğu belirtilen ve her türlü gelirler toplamı esas alınmak suretiyle hane içinde kişi başına düşen ortalama aylık gelir tutarı, asgarî ücretin aylık net tutarının 2/3’ünden daha az olan engelli bireyler “Ücreti Bakanlık Tarafından Karşılanan Engelli” statüsünde hizmet alabilir. Bu statüde merkeze yerleştirilen engelli bireylerin tüm giderleri (bakım ücreti ödemesi, harçlık, giyim yardımı) Bakanlığımız tarafından karşılanmaktadır. </a:t>
            </a:r>
          </a:p>
        </p:txBody>
      </p:sp>
      <p:pic>
        <p:nvPicPr>
          <p:cNvPr id="5" name="Resim 4"/>
          <p:cNvPicPr>
            <a:picLocks noChangeAspect="1"/>
          </p:cNvPicPr>
          <p:nvPr/>
        </p:nvPicPr>
        <p:blipFill rotWithShape="1">
          <a:blip r:embed="rId2"/>
          <a:srcRect l="75563" t="33787" r="7871" b="15913"/>
          <a:stretch/>
        </p:blipFill>
        <p:spPr>
          <a:xfrm>
            <a:off x="9856269" y="0"/>
            <a:ext cx="2335731" cy="3767758"/>
          </a:xfrm>
          <a:prstGeom prst="rect">
            <a:avLst/>
          </a:prstGeom>
        </p:spPr>
      </p:pic>
    </p:spTree>
    <p:extLst>
      <p:ext uri="{BB962C8B-B14F-4D97-AF65-F5344CB8AC3E}">
        <p14:creationId xmlns:p14="http://schemas.microsoft.com/office/powerpoint/2010/main" val="2162564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7959" t="29055" r="39337" b="10583"/>
          <a:stretch/>
        </p:blipFill>
        <p:spPr>
          <a:xfrm>
            <a:off x="3657601" y="268886"/>
            <a:ext cx="4485372" cy="6335268"/>
          </a:xfrm>
          <a:prstGeom prst="rect">
            <a:avLst/>
          </a:prstGeom>
        </p:spPr>
      </p:pic>
    </p:spTree>
    <p:extLst>
      <p:ext uri="{BB962C8B-B14F-4D97-AF65-F5344CB8AC3E}">
        <p14:creationId xmlns:p14="http://schemas.microsoft.com/office/powerpoint/2010/main" val="152904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smtClean="0"/>
          </a:p>
          <a:p>
            <a:endParaRPr lang="tr-TR" dirty="0"/>
          </a:p>
          <a:p>
            <a:endParaRPr lang="tr-TR" dirty="0" smtClean="0"/>
          </a:p>
          <a:p>
            <a:endParaRPr lang="tr-TR" dirty="0"/>
          </a:p>
          <a:p>
            <a:r>
              <a:rPr lang="tr-TR" dirty="0" smtClean="0"/>
              <a:t>https</a:t>
            </a:r>
            <a:r>
              <a:rPr lang="tr-TR" dirty="0"/>
              <a:t>://www.aile.gov.tr/media/131394/engelli_bireyler_icin_bilgilendirme_rehberi.pdf</a:t>
            </a:r>
          </a:p>
        </p:txBody>
      </p:sp>
      <p:pic>
        <p:nvPicPr>
          <p:cNvPr id="4" name="Resim 3"/>
          <p:cNvPicPr>
            <a:picLocks noChangeAspect="1"/>
          </p:cNvPicPr>
          <p:nvPr/>
        </p:nvPicPr>
        <p:blipFill rotWithShape="1">
          <a:blip r:embed="rId2"/>
          <a:srcRect l="21513" t="23544" r="42712" b="54768"/>
          <a:stretch/>
        </p:blipFill>
        <p:spPr>
          <a:xfrm>
            <a:off x="2510601" y="202129"/>
            <a:ext cx="8517349" cy="2743201"/>
          </a:xfrm>
          <a:prstGeom prst="rect">
            <a:avLst/>
          </a:prstGeom>
        </p:spPr>
      </p:pic>
    </p:spTree>
    <p:extLst>
      <p:ext uri="{BB962C8B-B14F-4D97-AF65-F5344CB8AC3E}">
        <p14:creationId xmlns:p14="http://schemas.microsoft.com/office/powerpoint/2010/main" val="2716177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SAĞLIK HİZMETLERİ </a:t>
            </a:r>
          </a:p>
        </p:txBody>
      </p:sp>
      <p:sp>
        <p:nvSpPr>
          <p:cNvPr id="3" name="İçerik Yer Tutucusu 2"/>
          <p:cNvSpPr>
            <a:spLocks noGrp="1"/>
          </p:cNvSpPr>
          <p:nvPr>
            <p:ph idx="1"/>
          </p:nvPr>
        </p:nvSpPr>
        <p:spPr/>
        <p:txBody>
          <a:bodyPr>
            <a:normAutofit fontScale="85000" lnSpcReduction="20000"/>
          </a:bodyPr>
          <a:lstStyle/>
          <a:p>
            <a:r>
              <a:rPr lang="tr-TR" dirty="0" smtClean="0"/>
              <a:t>‘Öncelikli’ olarak randevu</a:t>
            </a:r>
          </a:p>
          <a:p>
            <a:endParaRPr lang="tr-TR" dirty="0" smtClean="0"/>
          </a:p>
          <a:p>
            <a:r>
              <a:rPr lang="tr-TR" dirty="0"/>
              <a:t>Evde sağlık </a:t>
            </a:r>
            <a:r>
              <a:rPr lang="tr-TR" dirty="0" smtClean="0"/>
              <a:t>hizmetinden</a:t>
            </a:r>
          </a:p>
          <a:p>
            <a:endParaRPr lang="tr-TR" dirty="0" smtClean="0"/>
          </a:p>
          <a:p>
            <a:r>
              <a:rPr lang="tr-TR" dirty="0"/>
              <a:t>Ağız ve diş sağlığı </a:t>
            </a:r>
            <a:r>
              <a:rPr lang="tr-TR" dirty="0" smtClean="0"/>
              <a:t>hizmetlerinden</a:t>
            </a:r>
          </a:p>
          <a:p>
            <a:endParaRPr lang="tr-TR" dirty="0"/>
          </a:p>
          <a:p>
            <a:endParaRPr lang="tr-TR" dirty="0" smtClean="0"/>
          </a:p>
          <a:p>
            <a:pPr>
              <a:lnSpc>
                <a:spcPct val="170000"/>
              </a:lnSpc>
            </a:pPr>
            <a:r>
              <a:rPr lang="tr-TR" dirty="0"/>
              <a:t>Engelli bir bireyin her hangi bir hastalık sebebi ile refakat ihtiyacı doğmuşsa, kişiye eşlik edecek olan aile bireyinin </a:t>
            </a:r>
            <a:r>
              <a:rPr lang="tr-TR" b="1" u="sng" dirty="0"/>
              <a:t>işvereninin refakat iznini vermeme </a:t>
            </a:r>
            <a:r>
              <a:rPr lang="tr-TR" dirty="0"/>
              <a:t>gibi bir hakkı bulunmamaktadır. Bu yasal işlem ve engelli hakları yönetmeliği kapsamında engelli vatandaşa, tedavisi kapsamında maksimum </a:t>
            </a:r>
            <a:r>
              <a:rPr lang="tr-TR" b="1" u="sng" dirty="0"/>
              <a:t>2 ay süre </a:t>
            </a:r>
            <a:r>
              <a:rPr lang="tr-TR" dirty="0"/>
              <a:t>ile refakat edilir.</a:t>
            </a:r>
          </a:p>
        </p:txBody>
      </p:sp>
      <p:sp>
        <p:nvSpPr>
          <p:cNvPr id="4" name="Metin kutusu 3"/>
          <p:cNvSpPr txBox="1"/>
          <p:nvPr/>
        </p:nvSpPr>
        <p:spPr>
          <a:xfrm>
            <a:off x="6651058" y="2674036"/>
            <a:ext cx="1414913" cy="369332"/>
          </a:xfrm>
          <a:prstGeom prst="rect">
            <a:avLst/>
          </a:prstGeom>
          <a:noFill/>
        </p:spPr>
        <p:txBody>
          <a:bodyPr wrap="square" rtlCol="0">
            <a:spAutoFit/>
          </a:bodyPr>
          <a:lstStyle/>
          <a:p>
            <a:r>
              <a:rPr lang="tr-TR" dirty="0" smtClean="0">
                <a:solidFill>
                  <a:srgbClr val="FF0000"/>
                </a:solidFill>
              </a:rPr>
              <a:t>444 38 33</a:t>
            </a:r>
            <a:endParaRPr lang="tr-TR" dirty="0">
              <a:solidFill>
                <a:srgbClr val="FF0000"/>
              </a:solidFill>
            </a:endParaRPr>
          </a:p>
        </p:txBody>
      </p:sp>
      <p:sp>
        <p:nvSpPr>
          <p:cNvPr id="5" name="Sağ Ayraç 4"/>
          <p:cNvSpPr/>
          <p:nvPr/>
        </p:nvSpPr>
        <p:spPr>
          <a:xfrm>
            <a:off x="6036260" y="1982803"/>
            <a:ext cx="499293" cy="1751799"/>
          </a:xfrm>
          <a:prstGeom prst="rightBrace">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3990785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ENGELLİLER İÇİN KİMLİK KARTI</a:t>
            </a: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6699" t="32801" r="27827" b="25319"/>
          <a:stretch/>
        </p:blipFill>
        <p:spPr>
          <a:xfrm>
            <a:off x="2107932" y="1754903"/>
            <a:ext cx="9269127" cy="4535016"/>
          </a:xfrm>
          <a:prstGeom prst="rect">
            <a:avLst/>
          </a:prstGeom>
        </p:spPr>
      </p:pic>
    </p:spTree>
    <p:extLst>
      <p:ext uri="{BB962C8B-B14F-4D97-AF65-F5344CB8AC3E}">
        <p14:creationId xmlns:p14="http://schemas.microsoft.com/office/powerpoint/2010/main" val="457239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EĞİTİM </a:t>
            </a:r>
          </a:p>
        </p:txBody>
      </p:sp>
      <p:sp>
        <p:nvSpPr>
          <p:cNvPr id="3" name="İçerik Yer Tutucusu 2"/>
          <p:cNvSpPr>
            <a:spLocks noGrp="1"/>
          </p:cNvSpPr>
          <p:nvPr>
            <p:ph idx="1"/>
          </p:nvPr>
        </p:nvSpPr>
        <p:spPr>
          <a:xfrm>
            <a:off x="6554805" y="1506387"/>
            <a:ext cx="5091764" cy="5009916"/>
          </a:xfrm>
        </p:spPr>
        <p:txBody>
          <a:bodyPr>
            <a:normAutofit fontScale="92500" lnSpcReduction="20000"/>
          </a:bodyPr>
          <a:lstStyle/>
          <a:p>
            <a:pPr>
              <a:lnSpc>
                <a:spcPct val="150000"/>
              </a:lnSpc>
            </a:pPr>
            <a:r>
              <a:rPr lang="tr-TR" dirty="0">
                <a:solidFill>
                  <a:srgbClr val="FF0000"/>
                </a:solidFill>
              </a:rPr>
              <a:t>Özel </a:t>
            </a:r>
            <a:r>
              <a:rPr lang="tr-TR" dirty="0" smtClean="0">
                <a:solidFill>
                  <a:srgbClr val="FF0000"/>
                </a:solidFill>
              </a:rPr>
              <a:t>eğitim</a:t>
            </a:r>
          </a:p>
          <a:p>
            <a:pPr>
              <a:lnSpc>
                <a:spcPct val="150000"/>
              </a:lnSpc>
            </a:pPr>
            <a:r>
              <a:rPr lang="tr-TR" dirty="0"/>
              <a:t>Özel eğitim hizmetlerinden yararlanmak için ikamet edilen ilçede bulunan MEB’e bağlı Rehberlik Araştırma Merkezi’ne </a:t>
            </a:r>
            <a:r>
              <a:rPr lang="tr-TR" dirty="0">
                <a:solidFill>
                  <a:srgbClr val="FF0000"/>
                </a:solidFill>
              </a:rPr>
              <a:t>(RAM) </a:t>
            </a:r>
            <a:r>
              <a:rPr lang="tr-TR" dirty="0"/>
              <a:t>başvuruda bulunulması ve bireyin eğitsel tanılamasının yapılması </a:t>
            </a:r>
            <a:r>
              <a:rPr lang="tr-TR" dirty="0" smtClean="0"/>
              <a:t>gerekmekte </a:t>
            </a:r>
          </a:p>
          <a:p>
            <a:pPr>
              <a:lnSpc>
                <a:spcPct val="150000"/>
              </a:lnSpc>
            </a:pPr>
            <a:r>
              <a:rPr lang="tr-TR" dirty="0">
                <a:solidFill>
                  <a:srgbClr val="FF0000"/>
                </a:solidFill>
              </a:rPr>
              <a:t>Aile eğitimi</a:t>
            </a:r>
            <a:r>
              <a:rPr lang="tr-TR" dirty="0"/>
              <a:t>; tüm eğitim kademelerindeki engelli bireyin eğitimine katkı sağlamak için “rehberlik ve danışmanlık” hizmetlerini içeren bir eğitim olarak </a:t>
            </a:r>
            <a:r>
              <a:rPr lang="tr-TR" dirty="0" smtClean="0"/>
              <a:t>verilmekte</a:t>
            </a:r>
          </a:p>
          <a:p>
            <a:pPr>
              <a:lnSpc>
                <a:spcPct val="150000"/>
              </a:lnSpc>
            </a:pPr>
            <a:r>
              <a:rPr lang="tr-TR" dirty="0" smtClean="0"/>
              <a:t>Üniversite </a:t>
            </a:r>
            <a:r>
              <a:rPr lang="tr-TR" dirty="0"/>
              <a:t>sınavına giren engelli öğrenciler için gerekli fiziksel düzenlemeler </a:t>
            </a:r>
            <a:r>
              <a:rPr lang="tr-TR" dirty="0" smtClean="0"/>
              <a:t>yapılmaktadır</a:t>
            </a:r>
            <a:endParaRPr lang="tr-TR" dirty="0"/>
          </a:p>
        </p:txBody>
      </p:sp>
      <p:pic>
        <p:nvPicPr>
          <p:cNvPr id="4" name="Resim 3"/>
          <p:cNvPicPr>
            <a:picLocks noChangeAspect="1"/>
          </p:cNvPicPr>
          <p:nvPr/>
        </p:nvPicPr>
        <p:blipFill rotWithShape="1">
          <a:blip r:embed="rId2"/>
          <a:srcRect l="26909" t="24569" r="28077" b="23472"/>
          <a:stretch/>
        </p:blipFill>
        <p:spPr>
          <a:xfrm>
            <a:off x="0" y="1264555"/>
            <a:ext cx="6554804" cy="4019454"/>
          </a:xfrm>
          <a:prstGeom prst="rect">
            <a:avLst/>
          </a:prstGeom>
        </p:spPr>
      </p:pic>
    </p:spTree>
    <p:extLst>
      <p:ext uri="{BB962C8B-B14F-4D97-AF65-F5344CB8AC3E}">
        <p14:creationId xmlns:p14="http://schemas.microsoft.com/office/powerpoint/2010/main" val="1243601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EĞİTİM </a:t>
            </a:r>
          </a:p>
        </p:txBody>
      </p:sp>
      <p:sp>
        <p:nvSpPr>
          <p:cNvPr id="3" name="İçerik Yer Tutucusu 2"/>
          <p:cNvSpPr>
            <a:spLocks noGrp="1"/>
          </p:cNvSpPr>
          <p:nvPr>
            <p:ph idx="1"/>
          </p:nvPr>
        </p:nvSpPr>
        <p:spPr/>
        <p:txBody>
          <a:bodyPr>
            <a:normAutofit fontScale="85000" lnSpcReduction="10000"/>
          </a:bodyPr>
          <a:lstStyle/>
          <a:p>
            <a:pPr marL="0" indent="0">
              <a:lnSpc>
                <a:spcPct val="150000"/>
              </a:lnSpc>
              <a:buNone/>
            </a:pPr>
            <a:r>
              <a:rPr lang="tr-TR" dirty="0"/>
              <a:t>Eğitimde fırsat eşitliğinin sağlanması ve engelli öğrencilerin okumaya teşvik edilmesi amacıyla özel eğitime gereksinim duyan çocukların okullara erişimi ücretsiz </a:t>
            </a:r>
            <a:r>
              <a:rPr lang="tr-TR" dirty="0" smtClean="0"/>
              <a:t>sağlanmaktadır</a:t>
            </a:r>
          </a:p>
          <a:p>
            <a:pPr>
              <a:lnSpc>
                <a:spcPct val="150000"/>
              </a:lnSpc>
            </a:pPr>
            <a:r>
              <a:rPr lang="tr-TR" dirty="0"/>
              <a:t>Görme engelliler okullarında, </a:t>
            </a:r>
            <a:endParaRPr lang="tr-TR" dirty="0" smtClean="0"/>
          </a:p>
          <a:p>
            <a:pPr>
              <a:lnSpc>
                <a:spcPct val="150000"/>
              </a:lnSpc>
            </a:pPr>
            <a:r>
              <a:rPr lang="tr-TR" dirty="0" smtClean="0"/>
              <a:t>İşitme </a:t>
            </a:r>
            <a:r>
              <a:rPr lang="tr-TR" dirty="0"/>
              <a:t>engelliler okullarında, </a:t>
            </a:r>
            <a:endParaRPr lang="tr-TR" dirty="0" smtClean="0"/>
          </a:p>
          <a:p>
            <a:pPr>
              <a:lnSpc>
                <a:spcPct val="150000"/>
              </a:lnSpc>
            </a:pPr>
            <a:r>
              <a:rPr lang="tr-TR" dirty="0" smtClean="0"/>
              <a:t>Ortopedik </a:t>
            </a:r>
            <a:r>
              <a:rPr lang="tr-TR" dirty="0"/>
              <a:t>engelliler okullarında, </a:t>
            </a:r>
            <a:endParaRPr lang="tr-TR" dirty="0" smtClean="0"/>
          </a:p>
          <a:p>
            <a:pPr>
              <a:lnSpc>
                <a:spcPct val="150000"/>
              </a:lnSpc>
            </a:pPr>
            <a:r>
              <a:rPr lang="tr-TR" dirty="0" smtClean="0"/>
              <a:t>Özel </a:t>
            </a:r>
            <a:r>
              <a:rPr lang="tr-TR" dirty="0"/>
              <a:t>eğitim uygulama merkezleri (okulları) 1,2,3. kademe zihinsel engelliler okullarında, </a:t>
            </a:r>
            <a:endParaRPr lang="tr-TR" dirty="0" smtClean="0"/>
          </a:p>
          <a:p>
            <a:pPr>
              <a:lnSpc>
                <a:spcPct val="150000"/>
              </a:lnSpc>
            </a:pPr>
            <a:r>
              <a:rPr lang="tr-TR" dirty="0" smtClean="0"/>
              <a:t>Özel </a:t>
            </a:r>
            <a:r>
              <a:rPr lang="tr-TR" dirty="0"/>
              <a:t>eğitim okulları bünyesinde anasınıfında, </a:t>
            </a:r>
            <a:endParaRPr lang="tr-TR" dirty="0" smtClean="0"/>
          </a:p>
          <a:p>
            <a:pPr>
              <a:lnSpc>
                <a:spcPct val="150000"/>
              </a:lnSpc>
            </a:pPr>
            <a:r>
              <a:rPr lang="tr-TR" dirty="0" smtClean="0"/>
              <a:t>Özel </a:t>
            </a:r>
            <a:r>
              <a:rPr lang="tr-TR" dirty="0"/>
              <a:t>eğitim sınıflarında eğitim alan öğrenciler </a:t>
            </a:r>
            <a:r>
              <a:rPr lang="tr-TR" dirty="0" smtClean="0"/>
              <a:t>yararlanmaktadır </a:t>
            </a:r>
            <a:endParaRPr lang="tr-TR" dirty="0"/>
          </a:p>
        </p:txBody>
      </p:sp>
      <p:pic>
        <p:nvPicPr>
          <p:cNvPr id="4" name="Resim 3"/>
          <p:cNvPicPr>
            <a:picLocks noChangeAspect="1"/>
          </p:cNvPicPr>
          <p:nvPr/>
        </p:nvPicPr>
        <p:blipFill rotWithShape="1">
          <a:blip r:embed="rId2"/>
          <a:srcRect l="68740" t="37695" r="9133" b="9790"/>
          <a:stretch/>
        </p:blipFill>
        <p:spPr>
          <a:xfrm>
            <a:off x="10568539" y="1"/>
            <a:ext cx="1623461" cy="2046972"/>
          </a:xfrm>
          <a:prstGeom prst="rect">
            <a:avLst/>
          </a:prstGeom>
        </p:spPr>
      </p:pic>
    </p:spTree>
    <p:extLst>
      <p:ext uri="{BB962C8B-B14F-4D97-AF65-F5344CB8AC3E}">
        <p14:creationId xmlns:p14="http://schemas.microsoft.com/office/powerpoint/2010/main" val="1451829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KAMUDA MEMUR VE İŞÇİ OLARAK İSTİHDAM </a:t>
            </a: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rotWithShape="1">
          <a:blip r:embed="rId2"/>
          <a:srcRect l="25991" t="35922" r="27487" b="19377"/>
          <a:stretch/>
        </p:blipFill>
        <p:spPr>
          <a:xfrm>
            <a:off x="2589212" y="1905000"/>
            <a:ext cx="8505514" cy="4341796"/>
          </a:xfrm>
          <a:prstGeom prst="rect">
            <a:avLst/>
          </a:prstGeom>
        </p:spPr>
      </p:pic>
    </p:spTree>
    <p:extLst>
      <p:ext uri="{BB962C8B-B14F-4D97-AF65-F5344CB8AC3E}">
        <p14:creationId xmlns:p14="http://schemas.microsoft.com/office/powerpoint/2010/main" val="2860052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616</TotalTime>
  <Words>1492</Words>
  <Application>Microsoft Office PowerPoint</Application>
  <PresentationFormat>Geniş ekran</PresentationFormat>
  <Paragraphs>135</Paragraphs>
  <Slides>36</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36</vt:i4>
      </vt:variant>
    </vt:vector>
  </HeadingPairs>
  <TitlesOfParts>
    <vt:vector size="40" baseType="lpstr">
      <vt:lpstr>Arial</vt:lpstr>
      <vt:lpstr>Century Gothic</vt:lpstr>
      <vt:lpstr>Wingdings 3</vt:lpstr>
      <vt:lpstr>Duman</vt:lpstr>
      <vt:lpstr>EPİLEPSİ’DE SOSYAL HAKLAR</vt:lpstr>
      <vt:lpstr>ENGELLİ</vt:lpstr>
      <vt:lpstr>ENGELLİLERİN HAKLARINA İLİŞKİN SÖZLEŞME</vt:lpstr>
      <vt:lpstr>PowerPoint Sunusu</vt:lpstr>
      <vt:lpstr>SAĞLIK HİZMETLERİ </vt:lpstr>
      <vt:lpstr>ENGELLİLER İÇİN KİMLİK KARTI</vt:lpstr>
      <vt:lpstr>EĞİTİM </vt:lpstr>
      <vt:lpstr>EĞİTİM </vt:lpstr>
      <vt:lpstr>KAMUDA MEMUR VE İŞÇİ OLARAK İSTİHDAM </vt:lpstr>
      <vt:lpstr>KAMUDA MEMUR VE İŞÇİ OLARAK İSTİHDAM </vt:lpstr>
      <vt:lpstr>ÖZEL SEKTÖRDE İŞÇİ OLARAK İSTİHDAM</vt:lpstr>
      <vt:lpstr>İŞ YERİNİN ENGELLİNİN ERİŞİMİNE UYGUN HALE GETİRİLMESİ VE ÇALIŞTIRILACAĞI ALANLAR </vt:lpstr>
      <vt:lpstr>İŞ YERİNİN ENGELLİNİN ERİŞİMİNE UYGUN HALE GETİRİLMESİ VE ÇALIŞTIRILACAĞI ALANLAR </vt:lpstr>
      <vt:lpstr>SOSYAL YARDIMLAR</vt:lpstr>
      <vt:lpstr>ENGELLİ MEMURLARA VE ENGELLİ YAKINI BULUNAN MEMURLARA TAYİN HAKKI</vt:lpstr>
      <vt:lpstr>ÇALIŞAN ENGELLİ BİREYLERİN ERKEN EMEKLİLİĞİ VE MALULEN EMEKLİLİĞİ </vt:lpstr>
      <vt:lpstr>ÇALIŞAN ENGELLİ BİREYLERİN ERKEN EMEKLİLİĞİ VE MALULEN EMEKLİLİĞİ </vt:lpstr>
      <vt:lpstr>ENGELLİ ÇALIŞANLARA VE ENGELLİ YAKINI BULUNAN ÇALIŞANLARA TANINAN DİĞER HAKLAR </vt:lpstr>
      <vt:lpstr>GELİR VERGİSİ İNDİRİM</vt:lpstr>
      <vt:lpstr>KORUMALI İŞYERLERİ </vt:lpstr>
      <vt:lpstr>KENDİ İŞİNİ KURMAK</vt:lpstr>
      <vt:lpstr>ERİŞİLEBİLİRLİK </vt:lpstr>
      <vt:lpstr>ERİŞİLEBİLİRLİK </vt:lpstr>
      <vt:lpstr>ERİŞİLEBİLİRLİK </vt:lpstr>
      <vt:lpstr>ENGELLİLER İÇİN MOTORLU TAŞIT ALIMINDA SUNULAN HİZMET VE MUAFİYETLER</vt:lpstr>
      <vt:lpstr>ENGELLİLER İÇİN MOTORLU TAŞIT ALIMINDA SUNULAN HİZMET VE MUAFİYETLER</vt:lpstr>
      <vt:lpstr>ENGELLİ BİREYLERE SAĞLANAN DİĞER İNDİRİM VE MUAFİYETLER</vt:lpstr>
      <vt:lpstr>ENGELLİ BİREYLERE SAĞLANAN DİĞER İNDİRİM VE MUAFİYETLER</vt:lpstr>
      <vt:lpstr>ENGELLİ BİREYLERE SAĞLANAN DİĞER İNDİRİM VE MUAFİYETLER</vt:lpstr>
      <vt:lpstr>ENGELLİ BİREYLERE SAĞLANAN DİĞER İNDİRİM VE MUAFİYETLER</vt:lpstr>
      <vt:lpstr>SOSYAL YARDIMLAR</vt:lpstr>
      <vt:lpstr>SOSYAL YARDIMLAR</vt:lpstr>
      <vt:lpstr>SOSYAL YARDIMLAR</vt:lpstr>
      <vt:lpstr>ENGELLİ BAKIM HİZMETİ </vt:lpstr>
      <vt:lpstr>ENGELLİ BAKIM HİZMETİ </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Epilepside Sosyal Haklar</dc:title>
  <dc:creator>Asus</dc:creator>
  <cp:lastModifiedBy>Asus</cp:lastModifiedBy>
  <cp:revision>202</cp:revision>
  <dcterms:created xsi:type="dcterms:W3CDTF">2023-05-07T10:50:48Z</dcterms:created>
  <dcterms:modified xsi:type="dcterms:W3CDTF">2023-05-08T17:19:40Z</dcterms:modified>
</cp:coreProperties>
</file>