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311" r:id="rId3"/>
    <p:sldId id="309" r:id="rId4"/>
    <p:sldId id="257" r:id="rId5"/>
    <p:sldId id="316" r:id="rId6"/>
    <p:sldId id="258" r:id="rId7"/>
    <p:sldId id="312" r:id="rId8"/>
    <p:sldId id="300" r:id="rId9"/>
    <p:sldId id="301" r:id="rId10"/>
    <p:sldId id="302" r:id="rId11"/>
    <p:sldId id="283" r:id="rId12"/>
    <p:sldId id="284" r:id="rId13"/>
    <p:sldId id="285" r:id="rId14"/>
    <p:sldId id="286" r:id="rId15"/>
    <p:sldId id="303" r:id="rId16"/>
    <p:sldId id="288" r:id="rId17"/>
    <p:sldId id="289" r:id="rId18"/>
    <p:sldId id="298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308" r:id="rId27"/>
    <p:sldId id="314" r:id="rId28"/>
    <p:sldId id="317" r:id="rId29"/>
    <p:sldId id="315" r:id="rId30"/>
    <p:sldId id="264" r:id="rId31"/>
    <p:sldId id="310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00" autoAdjust="0"/>
    <p:restoredTop sz="94674"/>
  </p:normalViewPr>
  <p:slideViewPr>
    <p:cSldViewPr snapToGrid="0">
      <p:cViewPr varScale="1">
        <p:scale>
          <a:sx n="102" d="100"/>
          <a:sy n="102" d="100"/>
        </p:scale>
        <p:origin x="9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C9170B-BB44-F844-A38F-8EE535BCB971}" type="doc">
      <dgm:prSet loTypeId="urn:microsoft.com/office/officeart/2005/8/layout/radial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97D2E13-BA12-314F-A7AD-D5FC19C68D89}">
      <dgm:prSet phldrT="[Metin]"/>
      <dgm:spPr/>
      <dgm:t>
        <a:bodyPr/>
        <a:lstStyle/>
        <a:p>
          <a:r>
            <a:rPr lang="tr-TR" dirty="0"/>
            <a:t>Yaşam kalitesi</a:t>
          </a:r>
        </a:p>
      </dgm:t>
    </dgm:pt>
    <dgm:pt modelId="{ACE9F7CC-C937-CE4C-BC13-B34E27D6028C}" type="parTrans" cxnId="{1429C5AB-9591-3746-92B1-1302014684B4}">
      <dgm:prSet/>
      <dgm:spPr/>
      <dgm:t>
        <a:bodyPr/>
        <a:lstStyle/>
        <a:p>
          <a:endParaRPr lang="tr-TR"/>
        </a:p>
      </dgm:t>
    </dgm:pt>
    <dgm:pt modelId="{688A139C-A3D9-984F-BC82-631F545BDFED}" type="sibTrans" cxnId="{1429C5AB-9591-3746-92B1-1302014684B4}">
      <dgm:prSet/>
      <dgm:spPr/>
      <dgm:t>
        <a:bodyPr/>
        <a:lstStyle/>
        <a:p>
          <a:endParaRPr lang="tr-TR"/>
        </a:p>
      </dgm:t>
    </dgm:pt>
    <dgm:pt modelId="{9C569BA5-3AF3-7047-9BEA-582BB2255714}">
      <dgm:prSet phldrT="[Metin]"/>
      <dgm:spPr/>
      <dgm:t>
        <a:bodyPr/>
        <a:lstStyle/>
        <a:p>
          <a:r>
            <a:rPr lang="tr-TR" dirty="0"/>
            <a:t>Cinsiyet</a:t>
          </a:r>
        </a:p>
      </dgm:t>
    </dgm:pt>
    <dgm:pt modelId="{E06FA418-094A-5F4C-9EC2-37D42D7C5009}" type="parTrans" cxnId="{9B21D161-641E-5B4F-A1BC-C2C9ECB812CC}">
      <dgm:prSet/>
      <dgm:spPr/>
      <dgm:t>
        <a:bodyPr/>
        <a:lstStyle/>
        <a:p>
          <a:endParaRPr lang="tr-TR"/>
        </a:p>
      </dgm:t>
    </dgm:pt>
    <dgm:pt modelId="{8F48457B-8EEE-1949-B64A-340B64DE08F1}" type="sibTrans" cxnId="{9B21D161-641E-5B4F-A1BC-C2C9ECB812CC}">
      <dgm:prSet/>
      <dgm:spPr/>
      <dgm:t>
        <a:bodyPr/>
        <a:lstStyle/>
        <a:p>
          <a:endParaRPr lang="tr-TR"/>
        </a:p>
      </dgm:t>
    </dgm:pt>
    <dgm:pt modelId="{03FAA982-D17D-AC45-AA08-43A5ADB53E48}">
      <dgm:prSet phldrT="[Metin]"/>
      <dgm:spPr/>
      <dgm:t>
        <a:bodyPr/>
        <a:lstStyle/>
        <a:p>
          <a:r>
            <a:rPr lang="tr-TR" dirty="0"/>
            <a:t>Yaş</a:t>
          </a:r>
        </a:p>
      </dgm:t>
    </dgm:pt>
    <dgm:pt modelId="{19C5C3B8-C40E-F048-81F1-274EC2D5DB73}" type="parTrans" cxnId="{C93A0D56-2544-6D4B-83B5-AE07AE33AF16}">
      <dgm:prSet/>
      <dgm:spPr/>
      <dgm:t>
        <a:bodyPr/>
        <a:lstStyle/>
        <a:p>
          <a:endParaRPr lang="tr-TR"/>
        </a:p>
      </dgm:t>
    </dgm:pt>
    <dgm:pt modelId="{55C7E5A4-C916-EF41-9289-542D94760ECC}" type="sibTrans" cxnId="{C93A0D56-2544-6D4B-83B5-AE07AE33AF16}">
      <dgm:prSet/>
      <dgm:spPr/>
      <dgm:t>
        <a:bodyPr/>
        <a:lstStyle/>
        <a:p>
          <a:endParaRPr lang="tr-TR"/>
        </a:p>
      </dgm:t>
    </dgm:pt>
    <dgm:pt modelId="{21023806-1962-3045-A7D3-113A30C9711F}">
      <dgm:prSet phldrT="[Metin]"/>
      <dgm:spPr/>
      <dgm:t>
        <a:bodyPr/>
        <a:lstStyle/>
        <a:p>
          <a:r>
            <a:rPr lang="tr-TR" dirty="0"/>
            <a:t>Medeni durum</a:t>
          </a:r>
        </a:p>
      </dgm:t>
    </dgm:pt>
    <dgm:pt modelId="{186B6843-EB82-FE46-AC5B-F15434B081D5}" type="parTrans" cxnId="{0835BF21-E107-164E-A241-D5E5C165B564}">
      <dgm:prSet/>
      <dgm:spPr/>
      <dgm:t>
        <a:bodyPr/>
        <a:lstStyle/>
        <a:p>
          <a:endParaRPr lang="tr-TR"/>
        </a:p>
      </dgm:t>
    </dgm:pt>
    <dgm:pt modelId="{940E8290-35A2-0249-BE00-DE4D6172F8DC}" type="sibTrans" cxnId="{0835BF21-E107-164E-A241-D5E5C165B564}">
      <dgm:prSet/>
      <dgm:spPr/>
      <dgm:t>
        <a:bodyPr/>
        <a:lstStyle/>
        <a:p>
          <a:endParaRPr lang="tr-TR"/>
        </a:p>
      </dgm:t>
    </dgm:pt>
    <dgm:pt modelId="{5C10260D-5DC0-F545-84BE-91F8C0F8FE3F}">
      <dgm:prSet phldrT="[Metin]"/>
      <dgm:spPr/>
      <dgm:t>
        <a:bodyPr/>
        <a:lstStyle/>
        <a:p>
          <a:r>
            <a:rPr lang="tr-TR" dirty="0"/>
            <a:t>Eğitim</a:t>
          </a:r>
        </a:p>
      </dgm:t>
    </dgm:pt>
    <dgm:pt modelId="{06CD3EC1-13C3-B24B-AC3E-37B02A606DCF}" type="parTrans" cxnId="{C3F9F21A-AE96-4E47-B254-F8E42FFC13DE}">
      <dgm:prSet/>
      <dgm:spPr/>
      <dgm:t>
        <a:bodyPr/>
        <a:lstStyle/>
        <a:p>
          <a:endParaRPr lang="tr-TR"/>
        </a:p>
      </dgm:t>
    </dgm:pt>
    <dgm:pt modelId="{E746C951-D26B-1149-8A60-B6FA0217F18A}" type="sibTrans" cxnId="{C3F9F21A-AE96-4E47-B254-F8E42FFC13DE}">
      <dgm:prSet/>
      <dgm:spPr/>
      <dgm:t>
        <a:bodyPr/>
        <a:lstStyle/>
        <a:p>
          <a:endParaRPr lang="tr-TR"/>
        </a:p>
      </dgm:t>
    </dgm:pt>
    <dgm:pt modelId="{FCEB3673-A017-E24C-A981-9A4A335CE98F}">
      <dgm:prSet/>
      <dgm:spPr/>
      <dgm:t>
        <a:bodyPr/>
        <a:lstStyle/>
        <a:p>
          <a:r>
            <a:rPr lang="tr-TR" dirty="0"/>
            <a:t>Gelir</a:t>
          </a:r>
        </a:p>
      </dgm:t>
    </dgm:pt>
    <dgm:pt modelId="{A30DE4B0-76AE-5F42-AB0F-33A44E2A3DA3}" type="parTrans" cxnId="{0D55385C-F471-6846-B7DF-BBBCB2520767}">
      <dgm:prSet/>
      <dgm:spPr/>
      <dgm:t>
        <a:bodyPr/>
        <a:lstStyle/>
        <a:p>
          <a:endParaRPr lang="tr-TR"/>
        </a:p>
      </dgm:t>
    </dgm:pt>
    <dgm:pt modelId="{D7175C28-F2D4-2B48-A850-03A7D1C0D131}" type="sibTrans" cxnId="{0D55385C-F471-6846-B7DF-BBBCB2520767}">
      <dgm:prSet/>
      <dgm:spPr/>
      <dgm:t>
        <a:bodyPr/>
        <a:lstStyle/>
        <a:p>
          <a:endParaRPr lang="tr-TR"/>
        </a:p>
      </dgm:t>
    </dgm:pt>
    <dgm:pt modelId="{10703016-6B8B-3240-ABA6-E226F65F5AE8}">
      <dgm:prSet/>
      <dgm:spPr/>
      <dgm:t>
        <a:bodyPr/>
        <a:lstStyle/>
        <a:p>
          <a:r>
            <a:rPr lang="tr-TR" dirty="0"/>
            <a:t>Sağlık</a:t>
          </a:r>
        </a:p>
      </dgm:t>
    </dgm:pt>
    <dgm:pt modelId="{3282AB98-C538-024D-BF69-26BDD30E0679}" type="parTrans" cxnId="{781EF5F7-10F0-4744-B749-81EBA8A6518A}">
      <dgm:prSet/>
      <dgm:spPr/>
      <dgm:t>
        <a:bodyPr/>
        <a:lstStyle/>
        <a:p>
          <a:endParaRPr lang="tr-TR"/>
        </a:p>
      </dgm:t>
    </dgm:pt>
    <dgm:pt modelId="{E8CE1F32-FDC0-C843-B587-373910ADE3E2}" type="sibTrans" cxnId="{781EF5F7-10F0-4744-B749-81EBA8A6518A}">
      <dgm:prSet/>
      <dgm:spPr/>
      <dgm:t>
        <a:bodyPr/>
        <a:lstStyle/>
        <a:p>
          <a:endParaRPr lang="tr-TR"/>
        </a:p>
      </dgm:t>
    </dgm:pt>
    <dgm:pt modelId="{995769A5-A9A3-1246-99FC-A7981AAF8EB1}">
      <dgm:prSet/>
      <dgm:spPr/>
      <dgm:t>
        <a:bodyPr/>
        <a:lstStyle/>
        <a:p>
          <a:r>
            <a:rPr lang="tr-TR" dirty="0"/>
            <a:t>Konut özellikleri</a:t>
          </a:r>
        </a:p>
      </dgm:t>
    </dgm:pt>
    <dgm:pt modelId="{6339EFB9-4C69-614A-80F6-D4CFF7A7448C}" type="parTrans" cxnId="{9F69DCD1-4F96-9644-9D7C-E045DD2A390D}">
      <dgm:prSet/>
      <dgm:spPr/>
      <dgm:t>
        <a:bodyPr/>
        <a:lstStyle/>
        <a:p>
          <a:endParaRPr lang="tr-TR"/>
        </a:p>
      </dgm:t>
    </dgm:pt>
    <dgm:pt modelId="{95BBB33E-957D-4742-AA84-43E1F02BEC68}" type="sibTrans" cxnId="{9F69DCD1-4F96-9644-9D7C-E045DD2A390D}">
      <dgm:prSet/>
      <dgm:spPr/>
      <dgm:t>
        <a:bodyPr/>
        <a:lstStyle/>
        <a:p>
          <a:endParaRPr lang="tr-TR"/>
        </a:p>
      </dgm:t>
    </dgm:pt>
    <dgm:pt modelId="{7DF48349-C2B6-9F49-A763-EAA82F7CB0A2}">
      <dgm:prSet/>
      <dgm:spPr/>
      <dgm:t>
        <a:bodyPr/>
        <a:lstStyle/>
        <a:p>
          <a:r>
            <a:rPr lang="tr-TR" dirty="0"/>
            <a:t>Sosyal destek</a:t>
          </a:r>
        </a:p>
      </dgm:t>
    </dgm:pt>
    <dgm:pt modelId="{5769598A-0571-A44E-BCA1-EF94F81E31AD}" type="parTrans" cxnId="{591B965F-7DFC-E249-B656-538817C06940}">
      <dgm:prSet/>
      <dgm:spPr/>
      <dgm:t>
        <a:bodyPr/>
        <a:lstStyle/>
        <a:p>
          <a:endParaRPr lang="tr-TR"/>
        </a:p>
      </dgm:t>
    </dgm:pt>
    <dgm:pt modelId="{F3BAD215-C4F8-A04C-B9AE-0FC31258687E}" type="sibTrans" cxnId="{591B965F-7DFC-E249-B656-538817C06940}">
      <dgm:prSet/>
      <dgm:spPr/>
      <dgm:t>
        <a:bodyPr/>
        <a:lstStyle/>
        <a:p>
          <a:endParaRPr lang="tr-TR"/>
        </a:p>
      </dgm:t>
    </dgm:pt>
    <dgm:pt modelId="{31C48B0A-B42F-A74F-A676-C6F5871C562A}">
      <dgm:prSet/>
      <dgm:spPr/>
      <dgm:t>
        <a:bodyPr/>
        <a:lstStyle/>
        <a:p>
          <a:r>
            <a:rPr lang="tr-TR" dirty="0"/>
            <a:t>İş yaşamı</a:t>
          </a:r>
        </a:p>
      </dgm:t>
    </dgm:pt>
    <dgm:pt modelId="{7050D501-29B6-B24D-9A13-6FE603F0170D}" type="parTrans" cxnId="{CA212F41-A4DB-6042-B5FE-E78F7CB21385}">
      <dgm:prSet/>
      <dgm:spPr/>
      <dgm:t>
        <a:bodyPr/>
        <a:lstStyle/>
        <a:p>
          <a:endParaRPr lang="tr-TR"/>
        </a:p>
      </dgm:t>
    </dgm:pt>
    <dgm:pt modelId="{D66C1F8C-541A-4346-98C2-ABB9202767AF}" type="sibTrans" cxnId="{CA212F41-A4DB-6042-B5FE-E78F7CB21385}">
      <dgm:prSet/>
      <dgm:spPr/>
      <dgm:t>
        <a:bodyPr/>
        <a:lstStyle/>
        <a:p>
          <a:endParaRPr lang="tr-TR"/>
        </a:p>
      </dgm:t>
    </dgm:pt>
    <dgm:pt modelId="{C4301405-FC40-0C40-9A25-169D46CE5DC8}">
      <dgm:prSet/>
      <dgm:spPr/>
      <dgm:t>
        <a:bodyPr/>
        <a:lstStyle/>
        <a:p>
          <a:r>
            <a:rPr lang="tr-TR" dirty="0"/>
            <a:t>Etkinlik ve uğraşlar</a:t>
          </a:r>
        </a:p>
      </dgm:t>
    </dgm:pt>
    <dgm:pt modelId="{F12F9FF4-2C90-3B4C-BD35-FB35352F42CC}" type="parTrans" cxnId="{9704F273-5832-064B-A653-00BEEAA89205}">
      <dgm:prSet/>
      <dgm:spPr/>
      <dgm:t>
        <a:bodyPr/>
        <a:lstStyle/>
        <a:p>
          <a:endParaRPr lang="tr-TR"/>
        </a:p>
      </dgm:t>
    </dgm:pt>
    <dgm:pt modelId="{1DE3F1D0-C5AA-E443-B696-EEAC48067E58}" type="sibTrans" cxnId="{9704F273-5832-064B-A653-00BEEAA89205}">
      <dgm:prSet/>
      <dgm:spPr/>
      <dgm:t>
        <a:bodyPr/>
        <a:lstStyle/>
        <a:p>
          <a:endParaRPr lang="tr-TR"/>
        </a:p>
      </dgm:t>
    </dgm:pt>
    <dgm:pt modelId="{B90E7708-D7C8-D149-8C33-6DDA3547B81C}">
      <dgm:prSet/>
      <dgm:spPr/>
      <dgm:t>
        <a:bodyPr/>
        <a:lstStyle/>
        <a:p>
          <a:r>
            <a:rPr lang="tr-TR" dirty="0"/>
            <a:t>Kültürel farklılıklar</a:t>
          </a:r>
        </a:p>
      </dgm:t>
    </dgm:pt>
    <dgm:pt modelId="{55CED518-A128-F544-A033-BDB408A917E6}" type="parTrans" cxnId="{EE38C4D6-00F6-CA4E-A05A-4922CA78544F}">
      <dgm:prSet/>
      <dgm:spPr/>
      <dgm:t>
        <a:bodyPr/>
        <a:lstStyle/>
        <a:p>
          <a:endParaRPr lang="tr-TR"/>
        </a:p>
      </dgm:t>
    </dgm:pt>
    <dgm:pt modelId="{E20E4A24-03B1-E542-A808-3AF8CBB8DD3B}" type="sibTrans" cxnId="{EE38C4D6-00F6-CA4E-A05A-4922CA78544F}">
      <dgm:prSet/>
      <dgm:spPr/>
      <dgm:t>
        <a:bodyPr/>
        <a:lstStyle/>
        <a:p>
          <a:endParaRPr lang="tr-TR"/>
        </a:p>
      </dgm:t>
    </dgm:pt>
    <dgm:pt modelId="{9BCD97B7-9867-7745-B4AC-42A082F7F86C}" type="pres">
      <dgm:prSet presAssocID="{6EC9170B-BB44-F844-A38F-8EE535BCB97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2A5539E-84C0-4546-AE60-6EC817C34EC3}" type="pres">
      <dgm:prSet presAssocID="{197D2E13-BA12-314F-A7AD-D5FC19C68D89}" presName="centerShape" presStyleLbl="node0" presStyleIdx="0" presStyleCnt="1" custLinFactNeighborX="955" custLinFactNeighborY="637"/>
      <dgm:spPr/>
    </dgm:pt>
    <dgm:pt modelId="{6E6FE42A-F8CD-E34D-A448-3777CFC45484}" type="pres">
      <dgm:prSet presAssocID="{E06FA418-094A-5F4C-9EC2-37D42D7C5009}" presName="parTrans" presStyleLbl="sibTrans2D1" presStyleIdx="0" presStyleCnt="11"/>
      <dgm:spPr/>
    </dgm:pt>
    <dgm:pt modelId="{258F6CCC-C39F-434C-BC8D-E72F9E0D2FC2}" type="pres">
      <dgm:prSet presAssocID="{E06FA418-094A-5F4C-9EC2-37D42D7C5009}" presName="connectorText" presStyleLbl="sibTrans2D1" presStyleIdx="0" presStyleCnt="11"/>
      <dgm:spPr/>
    </dgm:pt>
    <dgm:pt modelId="{86952F1D-5567-9141-ADAA-72E1AE6C8D64}" type="pres">
      <dgm:prSet presAssocID="{9C569BA5-3AF3-7047-9BEA-582BB2255714}" presName="node" presStyleLbl="node1" presStyleIdx="0" presStyleCnt="11">
        <dgm:presLayoutVars>
          <dgm:bulletEnabled val="1"/>
        </dgm:presLayoutVars>
      </dgm:prSet>
      <dgm:spPr/>
    </dgm:pt>
    <dgm:pt modelId="{D558EF6F-D916-AA4B-A305-825032C2632D}" type="pres">
      <dgm:prSet presAssocID="{19C5C3B8-C40E-F048-81F1-274EC2D5DB73}" presName="parTrans" presStyleLbl="sibTrans2D1" presStyleIdx="1" presStyleCnt="11"/>
      <dgm:spPr/>
    </dgm:pt>
    <dgm:pt modelId="{2C898BA1-2C73-AC48-83F8-30E4EAC0CB30}" type="pres">
      <dgm:prSet presAssocID="{19C5C3B8-C40E-F048-81F1-274EC2D5DB73}" presName="connectorText" presStyleLbl="sibTrans2D1" presStyleIdx="1" presStyleCnt="11"/>
      <dgm:spPr/>
    </dgm:pt>
    <dgm:pt modelId="{5E75A93C-F9EC-6343-9E92-D56BB9C5C70D}" type="pres">
      <dgm:prSet presAssocID="{03FAA982-D17D-AC45-AA08-43A5ADB53E48}" presName="node" presStyleLbl="node1" presStyleIdx="1" presStyleCnt="11">
        <dgm:presLayoutVars>
          <dgm:bulletEnabled val="1"/>
        </dgm:presLayoutVars>
      </dgm:prSet>
      <dgm:spPr/>
    </dgm:pt>
    <dgm:pt modelId="{43719CF7-2DB3-8849-908A-0270D0917F1F}" type="pres">
      <dgm:prSet presAssocID="{186B6843-EB82-FE46-AC5B-F15434B081D5}" presName="parTrans" presStyleLbl="sibTrans2D1" presStyleIdx="2" presStyleCnt="11"/>
      <dgm:spPr/>
    </dgm:pt>
    <dgm:pt modelId="{7D8852F2-44F3-B645-8C96-F9C8B162F9EB}" type="pres">
      <dgm:prSet presAssocID="{186B6843-EB82-FE46-AC5B-F15434B081D5}" presName="connectorText" presStyleLbl="sibTrans2D1" presStyleIdx="2" presStyleCnt="11"/>
      <dgm:spPr/>
    </dgm:pt>
    <dgm:pt modelId="{AF7C2129-5C21-494A-AAF4-D5BFFA31FFFD}" type="pres">
      <dgm:prSet presAssocID="{21023806-1962-3045-A7D3-113A30C9711F}" presName="node" presStyleLbl="node1" presStyleIdx="2" presStyleCnt="11">
        <dgm:presLayoutVars>
          <dgm:bulletEnabled val="1"/>
        </dgm:presLayoutVars>
      </dgm:prSet>
      <dgm:spPr/>
    </dgm:pt>
    <dgm:pt modelId="{0F352C6C-CC5F-8441-B8F9-943657DC9A14}" type="pres">
      <dgm:prSet presAssocID="{06CD3EC1-13C3-B24B-AC3E-37B02A606DCF}" presName="parTrans" presStyleLbl="sibTrans2D1" presStyleIdx="3" presStyleCnt="11"/>
      <dgm:spPr/>
    </dgm:pt>
    <dgm:pt modelId="{CA3D5A43-CB95-0B41-9CD1-5BF68B1E3288}" type="pres">
      <dgm:prSet presAssocID="{06CD3EC1-13C3-B24B-AC3E-37B02A606DCF}" presName="connectorText" presStyleLbl="sibTrans2D1" presStyleIdx="3" presStyleCnt="11"/>
      <dgm:spPr/>
    </dgm:pt>
    <dgm:pt modelId="{CC209BCC-2F19-1348-B8C7-5103E95E0926}" type="pres">
      <dgm:prSet presAssocID="{5C10260D-5DC0-F545-84BE-91F8C0F8FE3F}" presName="node" presStyleLbl="node1" presStyleIdx="3" presStyleCnt="11">
        <dgm:presLayoutVars>
          <dgm:bulletEnabled val="1"/>
        </dgm:presLayoutVars>
      </dgm:prSet>
      <dgm:spPr/>
    </dgm:pt>
    <dgm:pt modelId="{97B4F350-9543-3A4D-AC57-A7F243DB4E33}" type="pres">
      <dgm:prSet presAssocID="{A30DE4B0-76AE-5F42-AB0F-33A44E2A3DA3}" presName="parTrans" presStyleLbl="sibTrans2D1" presStyleIdx="4" presStyleCnt="11"/>
      <dgm:spPr/>
    </dgm:pt>
    <dgm:pt modelId="{3BE297FE-5A79-AA43-9301-B0B0D729D40B}" type="pres">
      <dgm:prSet presAssocID="{A30DE4B0-76AE-5F42-AB0F-33A44E2A3DA3}" presName="connectorText" presStyleLbl="sibTrans2D1" presStyleIdx="4" presStyleCnt="11"/>
      <dgm:spPr/>
    </dgm:pt>
    <dgm:pt modelId="{CCBB5A9E-486C-9B40-8A19-E8B0CCF1980B}" type="pres">
      <dgm:prSet presAssocID="{FCEB3673-A017-E24C-A981-9A4A335CE98F}" presName="node" presStyleLbl="node1" presStyleIdx="4" presStyleCnt="11">
        <dgm:presLayoutVars>
          <dgm:bulletEnabled val="1"/>
        </dgm:presLayoutVars>
      </dgm:prSet>
      <dgm:spPr/>
    </dgm:pt>
    <dgm:pt modelId="{712D3275-4AEB-E041-A8AA-E9EB234A242F}" type="pres">
      <dgm:prSet presAssocID="{3282AB98-C538-024D-BF69-26BDD30E0679}" presName="parTrans" presStyleLbl="sibTrans2D1" presStyleIdx="5" presStyleCnt="11"/>
      <dgm:spPr/>
    </dgm:pt>
    <dgm:pt modelId="{C06DC167-332F-2F43-BD67-4C764D48E1C6}" type="pres">
      <dgm:prSet presAssocID="{3282AB98-C538-024D-BF69-26BDD30E0679}" presName="connectorText" presStyleLbl="sibTrans2D1" presStyleIdx="5" presStyleCnt="11"/>
      <dgm:spPr/>
    </dgm:pt>
    <dgm:pt modelId="{F1C132C8-F58A-3B46-AAD4-092DB1B3ADAF}" type="pres">
      <dgm:prSet presAssocID="{10703016-6B8B-3240-ABA6-E226F65F5AE8}" presName="node" presStyleLbl="node1" presStyleIdx="5" presStyleCnt="11">
        <dgm:presLayoutVars>
          <dgm:bulletEnabled val="1"/>
        </dgm:presLayoutVars>
      </dgm:prSet>
      <dgm:spPr/>
    </dgm:pt>
    <dgm:pt modelId="{4A1D9E6E-2527-D643-AC20-51CDACFDF349}" type="pres">
      <dgm:prSet presAssocID="{6339EFB9-4C69-614A-80F6-D4CFF7A7448C}" presName="parTrans" presStyleLbl="sibTrans2D1" presStyleIdx="6" presStyleCnt="11"/>
      <dgm:spPr/>
    </dgm:pt>
    <dgm:pt modelId="{7277A02F-1BCA-D848-B126-DBB3BF4BEA24}" type="pres">
      <dgm:prSet presAssocID="{6339EFB9-4C69-614A-80F6-D4CFF7A7448C}" presName="connectorText" presStyleLbl="sibTrans2D1" presStyleIdx="6" presStyleCnt="11"/>
      <dgm:spPr/>
    </dgm:pt>
    <dgm:pt modelId="{984C1EE6-FE7E-884E-B870-D1500C6DF5EB}" type="pres">
      <dgm:prSet presAssocID="{995769A5-A9A3-1246-99FC-A7981AAF8EB1}" presName="node" presStyleLbl="node1" presStyleIdx="6" presStyleCnt="11">
        <dgm:presLayoutVars>
          <dgm:bulletEnabled val="1"/>
        </dgm:presLayoutVars>
      </dgm:prSet>
      <dgm:spPr/>
    </dgm:pt>
    <dgm:pt modelId="{ADDDA3DC-409A-B54D-94FA-B4FBA57D27BA}" type="pres">
      <dgm:prSet presAssocID="{5769598A-0571-A44E-BCA1-EF94F81E31AD}" presName="parTrans" presStyleLbl="sibTrans2D1" presStyleIdx="7" presStyleCnt="11"/>
      <dgm:spPr/>
    </dgm:pt>
    <dgm:pt modelId="{20DCA283-62F7-5C46-AE72-8AE739C6AA03}" type="pres">
      <dgm:prSet presAssocID="{5769598A-0571-A44E-BCA1-EF94F81E31AD}" presName="connectorText" presStyleLbl="sibTrans2D1" presStyleIdx="7" presStyleCnt="11"/>
      <dgm:spPr/>
    </dgm:pt>
    <dgm:pt modelId="{0D904523-78CE-DE4C-8F33-C1BDED0F02BD}" type="pres">
      <dgm:prSet presAssocID="{7DF48349-C2B6-9F49-A763-EAA82F7CB0A2}" presName="node" presStyleLbl="node1" presStyleIdx="7" presStyleCnt="11">
        <dgm:presLayoutVars>
          <dgm:bulletEnabled val="1"/>
        </dgm:presLayoutVars>
      </dgm:prSet>
      <dgm:spPr/>
    </dgm:pt>
    <dgm:pt modelId="{A88AC4CC-B7DA-2D46-A7E7-D79B9843F205}" type="pres">
      <dgm:prSet presAssocID="{7050D501-29B6-B24D-9A13-6FE603F0170D}" presName="parTrans" presStyleLbl="sibTrans2D1" presStyleIdx="8" presStyleCnt="11"/>
      <dgm:spPr/>
    </dgm:pt>
    <dgm:pt modelId="{B08D9C45-15CF-784D-AA63-D6F7A3983B6F}" type="pres">
      <dgm:prSet presAssocID="{7050D501-29B6-B24D-9A13-6FE603F0170D}" presName="connectorText" presStyleLbl="sibTrans2D1" presStyleIdx="8" presStyleCnt="11"/>
      <dgm:spPr/>
    </dgm:pt>
    <dgm:pt modelId="{473A09BC-7E3A-DA42-A261-97776FB913F7}" type="pres">
      <dgm:prSet presAssocID="{31C48B0A-B42F-A74F-A676-C6F5871C562A}" presName="node" presStyleLbl="node1" presStyleIdx="8" presStyleCnt="11">
        <dgm:presLayoutVars>
          <dgm:bulletEnabled val="1"/>
        </dgm:presLayoutVars>
      </dgm:prSet>
      <dgm:spPr/>
    </dgm:pt>
    <dgm:pt modelId="{C09576D5-FB27-474D-ABAC-8F77D2B4556D}" type="pres">
      <dgm:prSet presAssocID="{F12F9FF4-2C90-3B4C-BD35-FB35352F42CC}" presName="parTrans" presStyleLbl="sibTrans2D1" presStyleIdx="9" presStyleCnt="11"/>
      <dgm:spPr/>
    </dgm:pt>
    <dgm:pt modelId="{D53F6DD6-CC7B-DB4D-969C-0714893596E1}" type="pres">
      <dgm:prSet presAssocID="{F12F9FF4-2C90-3B4C-BD35-FB35352F42CC}" presName="connectorText" presStyleLbl="sibTrans2D1" presStyleIdx="9" presStyleCnt="11"/>
      <dgm:spPr/>
    </dgm:pt>
    <dgm:pt modelId="{624A2C87-1EAA-0248-9661-17647559B725}" type="pres">
      <dgm:prSet presAssocID="{C4301405-FC40-0C40-9A25-169D46CE5DC8}" presName="node" presStyleLbl="node1" presStyleIdx="9" presStyleCnt="11">
        <dgm:presLayoutVars>
          <dgm:bulletEnabled val="1"/>
        </dgm:presLayoutVars>
      </dgm:prSet>
      <dgm:spPr/>
    </dgm:pt>
    <dgm:pt modelId="{597A6366-B485-D04F-8DDF-8A0F9E8C103D}" type="pres">
      <dgm:prSet presAssocID="{55CED518-A128-F544-A033-BDB408A917E6}" presName="parTrans" presStyleLbl="sibTrans2D1" presStyleIdx="10" presStyleCnt="11"/>
      <dgm:spPr/>
    </dgm:pt>
    <dgm:pt modelId="{7C7D9CC8-7FBE-BA41-B98C-73AB74F39EC1}" type="pres">
      <dgm:prSet presAssocID="{55CED518-A128-F544-A033-BDB408A917E6}" presName="connectorText" presStyleLbl="sibTrans2D1" presStyleIdx="10" presStyleCnt="11"/>
      <dgm:spPr/>
    </dgm:pt>
    <dgm:pt modelId="{B97E28CE-FB04-0749-A0A1-8108EF9E02A1}" type="pres">
      <dgm:prSet presAssocID="{B90E7708-D7C8-D149-8C33-6DDA3547B81C}" presName="node" presStyleLbl="node1" presStyleIdx="10" presStyleCnt="11">
        <dgm:presLayoutVars>
          <dgm:bulletEnabled val="1"/>
        </dgm:presLayoutVars>
      </dgm:prSet>
      <dgm:spPr/>
    </dgm:pt>
  </dgm:ptLst>
  <dgm:cxnLst>
    <dgm:cxn modelId="{EB2C1F06-63B6-074D-8BF0-188AAEEF616E}" type="presOf" srcId="{6339EFB9-4C69-614A-80F6-D4CFF7A7448C}" destId="{4A1D9E6E-2527-D643-AC20-51CDACFDF349}" srcOrd="0" destOrd="0" presId="urn:microsoft.com/office/officeart/2005/8/layout/radial5"/>
    <dgm:cxn modelId="{8BC12A0D-3A92-5F49-8860-17D479386498}" type="presOf" srcId="{19C5C3B8-C40E-F048-81F1-274EC2D5DB73}" destId="{2C898BA1-2C73-AC48-83F8-30E4EAC0CB30}" srcOrd="1" destOrd="0" presId="urn:microsoft.com/office/officeart/2005/8/layout/radial5"/>
    <dgm:cxn modelId="{A147BD0F-5FBE-0E4F-9AD3-28D52BA79F5B}" type="presOf" srcId="{186B6843-EB82-FE46-AC5B-F15434B081D5}" destId="{43719CF7-2DB3-8849-908A-0270D0917F1F}" srcOrd="0" destOrd="0" presId="urn:microsoft.com/office/officeart/2005/8/layout/radial5"/>
    <dgm:cxn modelId="{398AC80F-5909-6C4C-A300-DFE054DD8028}" type="presOf" srcId="{E06FA418-094A-5F4C-9EC2-37D42D7C5009}" destId="{6E6FE42A-F8CD-E34D-A448-3777CFC45484}" srcOrd="0" destOrd="0" presId="urn:microsoft.com/office/officeart/2005/8/layout/radial5"/>
    <dgm:cxn modelId="{DF3B2817-CA57-3448-8268-A6574471776C}" type="presOf" srcId="{7050D501-29B6-B24D-9A13-6FE603F0170D}" destId="{B08D9C45-15CF-784D-AA63-D6F7A3983B6F}" srcOrd="1" destOrd="0" presId="urn:microsoft.com/office/officeart/2005/8/layout/radial5"/>
    <dgm:cxn modelId="{C3F9F21A-AE96-4E47-B254-F8E42FFC13DE}" srcId="{197D2E13-BA12-314F-A7AD-D5FC19C68D89}" destId="{5C10260D-5DC0-F545-84BE-91F8C0F8FE3F}" srcOrd="3" destOrd="0" parTransId="{06CD3EC1-13C3-B24B-AC3E-37B02A606DCF}" sibTransId="{E746C951-D26B-1149-8A60-B6FA0217F18A}"/>
    <dgm:cxn modelId="{2AF96D21-B77A-0940-9108-94EDFBE28EC7}" type="presOf" srcId="{F12F9FF4-2C90-3B4C-BD35-FB35352F42CC}" destId="{C09576D5-FB27-474D-ABAC-8F77D2B4556D}" srcOrd="0" destOrd="0" presId="urn:microsoft.com/office/officeart/2005/8/layout/radial5"/>
    <dgm:cxn modelId="{0835BF21-E107-164E-A241-D5E5C165B564}" srcId="{197D2E13-BA12-314F-A7AD-D5FC19C68D89}" destId="{21023806-1962-3045-A7D3-113A30C9711F}" srcOrd="2" destOrd="0" parTransId="{186B6843-EB82-FE46-AC5B-F15434B081D5}" sibTransId="{940E8290-35A2-0249-BE00-DE4D6172F8DC}"/>
    <dgm:cxn modelId="{0B9A1923-471B-6A4A-A4D7-C79BD9E3D14B}" type="presOf" srcId="{10703016-6B8B-3240-ABA6-E226F65F5AE8}" destId="{F1C132C8-F58A-3B46-AAD4-092DB1B3ADAF}" srcOrd="0" destOrd="0" presId="urn:microsoft.com/office/officeart/2005/8/layout/radial5"/>
    <dgm:cxn modelId="{C3EDFB24-C3BD-8643-90BB-A0E215ABAEFB}" type="presOf" srcId="{5C10260D-5DC0-F545-84BE-91F8C0F8FE3F}" destId="{CC209BCC-2F19-1348-B8C7-5103E95E0926}" srcOrd="0" destOrd="0" presId="urn:microsoft.com/office/officeart/2005/8/layout/radial5"/>
    <dgm:cxn modelId="{64E56F31-715D-324A-A243-76040F7A0C91}" type="presOf" srcId="{7050D501-29B6-B24D-9A13-6FE603F0170D}" destId="{A88AC4CC-B7DA-2D46-A7E7-D79B9843F205}" srcOrd="0" destOrd="0" presId="urn:microsoft.com/office/officeart/2005/8/layout/radial5"/>
    <dgm:cxn modelId="{10E9713D-4892-6E44-B314-8DA0F14D0828}" type="presOf" srcId="{C4301405-FC40-0C40-9A25-169D46CE5DC8}" destId="{624A2C87-1EAA-0248-9661-17647559B725}" srcOrd="0" destOrd="0" presId="urn:microsoft.com/office/officeart/2005/8/layout/radial5"/>
    <dgm:cxn modelId="{035C9F3F-96E3-744E-91B7-B131362077FF}" type="presOf" srcId="{186B6843-EB82-FE46-AC5B-F15434B081D5}" destId="{7D8852F2-44F3-B645-8C96-F9C8B162F9EB}" srcOrd="1" destOrd="0" presId="urn:microsoft.com/office/officeart/2005/8/layout/radial5"/>
    <dgm:cxn modelId="{CA212F41-A4DB-6042-B5FE-E78F7CB21385}" srcId="{197D2E13-BA12-314F-A7AD-D5FC19C68D89}" destId="{31C48B0A-B42F-A74F-A676-C6F5871C562A}" srcOrd="8" destOrd="0" parTransId="{7050D501-29B6-B24D-9A13-6FE603F0170D}" sibTransId="{D66C1F8C-541A-4346-98C2-ABB9202767AF}"/>
    <dgm:cxn modelId="{E33D6843-1354-B748-BE37-87B37C9F38C7}" type="presOf" srcId="{7DF48349-C2B6-9F49-A763-EAA82F7CB0A2}" destId="{0D904523-78CE-DE4C-8F33-C1BDED0F02BD}" srcOrd="0" destOrd="0" presId="urn:microsoft.com/office/officeart/2005/8/layout/radial5"/>
    <dgm:cxn modelId="{4068FD4A-EAB3-064F-B511-76D7B85C3892}" type="presOf" srcId="{5769598A-0571-A44E-BCA1-EF94F81E31AD}" destId="{20DCA283-62F7-5C46-AE72-8AE739C6AA03}" srcOrd="1" destOrd="0" presId="urn:microsoft.com/office/officeart/2005/8/layout/radial5"/>
    <dgm:cxn modelId="{D8D7D751-2FE8-D545-87EE-F47EB5FD5F37}" type="presOf" srcId="{3282AB98-C538-024D-BF69-26BDD30E0679}" destId="{C06DC167-332F-2F43-BD67-4C764D48E1C6}" srcOrd="1" destOrd="0" presId="urn:microsoft.com/office/officeart/2005/8/layout/radial5"/>
    <dgm:cxn modelId="{06F6CD52-51F8-194F-B862-FCE49B8AA309}" type="presOf" srcId="{F12F9FF4-2C90-3B4C-BD35-FB35352F42CC}" destId="{D53F6DD6-CC7B-DB4D-969C-0714893596E1}" srcOrd="1" destOrd="0" presId="urn:microsoft.com/office/officeart/2005/8/layout/radial5"/>
    <dgm:cxn modelId="{C93A0D56-2544-6D4B-83B5-AE07AE33AF16}" srcId="{197D2E13-BA12-314F-A7AD-D5FC19C68D89}" destId="{03FAA982-D17D-AC45-AA08-43A5ADB53E48}" srcOrd="1" destOrd="0" parTransId="{19C5C3B8-C40E-F048-81F1-274EC2D5DB73}" sibTransId="{55C7E5A4-C916-EF41-9289-542D94760ECC}"/>
    <dgm:cxn modelId="{A41FDD59-E77C-1545-9597-FD9E7DB65D74}" type="presOf" srcId="{55CED518-A128-F544-A033-BDB408A917E6}" destId="{7C7D9CC8-7FBE-BA41-B98C-73AB74F39EC1}" srcOrd="1" destOrd="0" presId="urn:microsoft.com/office/officeart/2005/8/layout/radial5"/>
    <dgm:cxn modelId="{0D55385C-F471-6846-B7DF-BBBCB2520767}" srcId="{197D2E13-BA12-314F-A7AD-D5FC19C68D89}" destId="{FCEB3673-A017-E24C-A981-9A4A335CE98F}" srcOrd="4" destOrd="0" parTransId="{A30DE4B0-76AE-5F42-AB0F-33A44E2A3DA3}" sibTransId="{D7175C28-F2D4-2B48-A850-03A7D1C0D131}"/>
    <dgm:cxn modelId="{591B965F-7DFC-E249-B656-538817C06940}" srcId="{197D2E13-BA12-314F-A7AD-D5FC19C68D89}" destId="{7DF48349-C2B6-9F49-A763-EAA82F7CB0A2}" srcOrd="7" destOrd="0" parTransId="{5769598A-0571-A44E-BCA1-EF94F81E31AD}" sibTransId="{F3BAD215-C4F8-A04C-B9AE-0FC31258687E}"/>
    <dgm:cxn modelId="{9B21D161-641E-5B4F-A1BC-C2C9ECB812CC}" srcId="{197D2E13-BA12-314F-A7AD-D5FC19C68D89}" destId="{9C569BA5-3AF3-7047-9BEA-582BB2255714}" srcOrd="0" destOrd="0" parTransId="{E06FA418-094A-5F4C-9EC2-37D42D7C5009}" sibTransId="{8F48457B-8EEE-1949-B64A-340B64DE08F1}"/>
    <dgm:cxn modelId="{0074E764-D419-E948-AD82-26511A37F444}" type="presOf" srcId="{E06FA418-094A-5F4C-9EC2-37D42D7C5009}" destId="{258F6CCC-C39F-434C-BC8D-E72F9E0D2FC2}" srcOrd="1" destOrd="0" presId="urn:microsoft.com/office/officeart/2005/8/layout/radial5"/>
    <dgm:cxn modelId="{515B1E69-D81D-FD44-91C0-A8E4A41695AE}" type="presOf" srcId="{06CD3EC1-13C3-B24B-AC3E-37B02A606DCF}" destId="{CA3D5A43-CB95-0B41-9CD1-5BF68B1E3288}" srcOrd="1" destOrd="0" presId="urn:microsoft.com/office/officeart/2005/8/layout/radial5"/>
    <dgm:cxn modelId="{9704F273-5832-064B-A653-00BEEAA89205}" srcId="{197D2E13-BA12-314F-A7AD-D5FC19C68D89}" destId="{C4301405-FC40-0C40-9A25-169D46CE5DC8}" srcOrd="9" destOrd="0" parTransId="{F12F9FF4-2C90-3B4C-BD35-FB35352F42CC}" sibTransId="{1DE3F1D0-C5AA-E443-B696-EEAC48067E58}"/>
    <dgm:cxn modelId="{D11D3B75-E1A6-D647-ADAA-CD0EFA304339}" type="presOf" srcId="{995769A5-A9A3-1246-99FC-A7981AAF8EB1}" destId="{984C1EE6-FE7E-884E-B870-D1500C6DF5EB}" srcOrd="0" destOrd="0" presId="urn:microsoft.com/office/officeart/2005/8/layout/radial5"/>
    <dgm:cxn modelId="{F286BD76-86A6-6B41-9E06-A5EF9A94ABDD}" type="presOf" srcId="{31C48B0A-B42F-A74F-A676-C6F5871C562A}" destId="{473A09BC-7E3A-DA42-A261-97776FB913F7}" srcOrd="0" destOrd="0" presId="urn:microsoft.com/office/officeart/2005/8/layout/radial5"/>
    <dgm:cxn modelId="{AD5BED76-C7A3-4E4E-B0D8-B3391FA2BAD1}" type="presOf" srcId="{03FAA982-D17D-AC45-AA08-43A5ADB53E48}" destId="{5E75A93C-F9EC-6343-9E92-D56BB9C5C70D}" srcOrd="0" destOrd="0" presId="urn:microsoft.com/office/officeart/2005/8/layout/radial5"/>
    <dgm:cxn modelId="{001B0892-5755-5B47-9F78-0FEC0CD2F9D2}" type="presOf" srcId="{6339EFB9-4C69-614A-80F6-D4CFF7A7448C}" destId="{7277A02F-1BCA-D848-B126-DBB3BF4BEA24}" srcOrd="1" destOrd="0" presId="urn:microsoft.com/office/officeart/2005/8/layout/radial5"/>
    <dgm:cxn modelId="{031E1E99-5935-994D-9444-3FB34AD33854}" type="presOf" srcId="{06CD3EC1-13C3-B24B-AC3E-37B02A606DCF}" destId="{0F352C6C-CC5F-8441-B8F9-943657DC9A14}" srcOrd="0" destOrd="0" presId="urn:microsoft.com/office/officeart/2005/8/layout/radial5"/>
    <dgm:cxn modelId="{BA6796A3-8B55-0C48-86F4-47C35C20A024}" type="presOf" srcId="{21023806-1962-3045-A7D3-113A30C9711F}" destId="{AF7C2129-5C21-494A-AAF4-D5BFFA31FFFD}" srcOrd="0" destOrd="0" presId="urn:microsoft.com/office/officeart/2005/8/layout/radial5"/>
    <dgm:cxn modelId="{DE7312A9-662E-C742-9CC6-A6AECF12A002}" type="presOf" srcId="{B90E7708-D7C8-D149-8C33-6DDA3547B81C}" destId="{B97E28CE-FB04-0749-A0A1-8108EF9E02A1}" srcOrd="0" destOrd="0" presId="urn:microsoft.com/office/officeart/2005/8/layout/radial5"/>
    <dgm:cxn modelId="{1429C5AB-9591-3746-92B1-1302014684B4}" srcId="{6EC9170B-BB44-F844-A38F-8EE535BCB971}" destId="{197D2E13-BA12-314F-A7AD-D5FC19C68D89}" srcOrd="0" destOrd="0" parTransId="{ACE9F7CC-C937-CE4C-BC13-B34E27D6028C}" sibTransId="{688A139C-A3D9-984F-BC82-631F545BDFED}"/>
    <dgm:cxn modelId="{588FA4AD-B97F-B445-A936-6AE4014F1C5B}" type="presOf" srcId="{A30DE4B0-76AE-5F42-AB0F-33A44E2A3DA3}" destId="{97B4F350-9543-3A4D-AC57-A7F243DB4E33}" srcOrd="0" destOrd="0" presId="urn:microsoft.com/office/officeart/2005/8/layout/radial5"/>
    <dgm:cxn modelId="{7F277BB6-1EB6-2546-8F51-939B0F059A8D}" type="presOf" srcId="{9C569BA5-3AF3-7047-9BEA-582BB2255714}" destId="{86952F1D-5567-9141-ADAA-72E1AE6C8D64}" srcOrd="0" destOrd="0" presId="urn:microsoft.com/office/officeart/2005/8/layout/radial5"/>
    <dgm:cxn modelId="{303B0EC4-D6BA-0645-80E1-BF15043BBC0F}" type="presOf" srcId="{197D2E13-BA12-314F-A7AD-D5FC19C68D89}" destId="{52A5539E-84C0-4546-AE60-6EC817C34EC3}" srcOrd="0" destOrd="0" presId="urn:microsoft.com/office/officeart/2005/8/layout/radial5"/>
    <dgm:cxn modelId="{9F69DCD1-4F96-9644-9D7C-E045DD2A390D}" srcId="{197D2E13-BA12-314F-A7AD-D5FC19C68D89}" destId="{995769A5-A9A3-1246-99FC-A7981AAF8EB1}" srcOrd="6" destOrd="0" parTransId="{6339EFB9-4C69-614A-80F6-D4CFF7A7448C}" sibTransId="{95BBB33E-957D-4742-AA84-43E1F02BEC68}"/>
    <dgm:cxn modelId="{F5B288D3-4B45-1E42-B7EA-FD9EA21FB03F}" type="presOf" srcId="{A30DE4B0-76AE-5F42-AB0F-33A44E2A3DA3}" destId="{3BE297FE-5A79-AA43-9301-B0B0D729D40B}" srcOrd="1" destOrd="0" presId="urn:microsoft.com/office/officeart/2005/8/layout/radial5"/>
    <dgm:cxn modelId="{EE38C4D6-00F6-CA4E-A05A-4922CA78544F}" srcId="{197D2E13-BA12-314F-A7AD-D5FC19C68D89}" destId="{B90E7708-D7C8-D149-8C33-6DDA3547B81C}" srcOrd="10" destOrd="0" parTransId="{55CED518-A128-F544-A033-BDB408A917E6}" sibTransId="{E20E4A24-03B1-E542-A808-3AF8CBB8DD3B}"/>
    <dgm:cxn modelId="{8B21DBE1-3405-B94D-A305-B2B2449B83EA}" type="presOf" srcId="{6EC9170B-BB44-F844-A38F-8EE535BCB971}" destId="{9BCD97B7-9867-7745-B4AC-42A082F7F86C}" srcOrd="0" destOrd="0" presId="urn:microsoft.com/office/officeart/2005/8/layout/radial5"/>
    <dgm:cxn modelId="{D2F757E2-E1F6-0745-8B6F-33AFB2F0618E}" type="presOf" srcId="{55CED518-A128-F544-A033-BDB408A917E6}" destId="{597A6366-B485-D04F-8DDF-8A0F9E8C103D}" srcOrd="0" destOrd="0" presId="urn:microsoft.com/office/officeart/2005/8/layout/radial5"/>
    <dgm:cxn modelId="{E61E8FE7-CA4E-094B-B4DC-2734718ACC7E}" type="presOf" srcId="{FCEB3673-A017-E24C-A981-9A4A335CE98F}" destId="{CCBB5A9E-486C-9B40-8A19-E8B0CCF1980B}" srcOrd="0" destOrd="0" presId="urn:microsoft.com/office/officeart/2005/8/layout/radial5"/>
    <dgm:cxn modelId="{AF0A14E9-5824-6542-A935-F7EE1E00995D}" type="presOf" srcId="{19C5C3B8-C40E-F048-81F1-274EC2D5DB73}" destId="{D558EF6F-D916-AA4B-A305-825032C2632D}" srcOrd="0" destOrd="0" presId="urn:microsoft.com/office/officeart/2005/8/layout/radial5"/>
    <dgm:cxn modelId="{336902F6-3B52-4241-8956-59CDF9823735}" type="presOf" srcId="{5769598A-0571-A44E-BCA1-EF94F81E31AD}" destId="{ADDDA3DC-409A-B54D-94FA-B4FBA57D27BA}" srcOrd="0" destOrd="0" presId="urn:microsoft.com/office/officeart/2005/8/layout/radial5"/>
    <dgm:cxn modelId="{DB80B2F7-50D6-8B44-AC47-8BE263B932CB}" type="presOf" srcId="{3282AB98-C538-024D-BF69-26BDD30E0679}" destId="{712D3275-4AEB-E041-A8AA-E9EB234A242F}" srcOrd="0" destOrd="0" presId="urn:microsoft.com/office/officeart/2005/8/layout/radial5"/>
    <dgm:cxn modelId="{781EF5F7-10F0-4744-B749-81EBA8A6518A}" srcId="{197D2E13-BA12-314F-A7AD-D5FC19C68D89}" destId="{10703016-6B8B-3240-ABA6-E226F65F5AE8}" srcOrd="5" destOrd="0" parTransId="{3282AB98-C538-024D-BF69-26BDD30E0679}" sibTransId="{E8CE1F32-FDC0-C843-B587-373910ADE3E2}"/>
    <dgm:cxn modelId="{D626BECC-5A8D-CF41-97EA-874D5650650C}" type="presParOf" srcId="{9BCD97B7-9867-7745-B4AC-42A082F7F86C}" destId="{52A5539E-84C0-4546-AE60-6EC817C34EC3}" srcOrd="0" destOrd="0" presId="urn:microsoft.com/office/officeart/2005/8/layout/radial5"/>
    <dgm:cxn modelId="{2EFBA6E3-E178-574C-A602-D1682D33B108}" type="presParOf" srcId="{9BCD97B7-9867-7745-B4AC-42A082F7F86C}" destId="{6E6FE42A-F8CD-E34D-A448-3777CFC45484}" srcOrd="1" destOrd="0" presId="urn:microsoft.com/office/officeart/2005/8/layout/radial5"/>
    <dgm:cxn modelId="{ECE7B6ED-B513-DF47-BFB0-815D78BD475D}" type="presParOf" srcId="{6E6FE42A-F8CD-E34D-A448-3777CFC45484}" destId="{258F6CCC-C39F-434C-BC8D-E72F9E0D2FC2}" srcOrd="0" destOrd="0" presId="urn:microsoft.com/office/officeart/2005/8/layout/radial5"/>
    <dgm:cxn modelId="{21B04812-C56A-334B-BBFF-B59EB4C934FD}" type="presParOf" srcId="{9BCD97B7-9867-7745-B4AC-42A082F7F86C}" destId="{86952F1D-5567-9141-ADAA-72E1AE6C8D64}" srcOrd="2" destOrd="0" presId="urn:microsoft.com/office/officeart/2005/8/layout/radial5"/>
    <dgm:cxn modelId="{B0ACC863-FB84-CD41-8E18-87D70BF434D9}" type="presParOf" srcId="{9BCD97B7-9867-7745-B4AC-42A082F7F86C}" destId="{D558EF6F-D916-AA4B-A305-825032C2632D}" srcOrd="3" destOrd="0" presId="urn:microsoft.com/office/officeart/2005/8/layout/radial5"/>
    <dgm:cxn modelId="{38B4B7B8-8AB8-5C42-B081-6019E57D0341}" type="presParOf" srcId="{D558EF6F-D916-AA4B-A305-825032C2632D}" destId="{2C898BA1-2C73-AC48-83F8-30E4EAC0CB30}" srcOrd="0" destOrd="0" presId="urn:microsoft.com/office/officeart/2005/8/layout/radial5"/>
    <dgm:cxn modelId="{E9FB762A-B31A-1C45-A280-A3653C591E6C}" type="presParOf" srcId="{9BCD97B7-9867-7745-B4AC-42A082F7F86C}" destId="{5E75A93C-F9EC-6343-9E92-D56BB9C5C70D}" srcOrd="4" destOrd="0" presId="urn:microsoft.com/office/officeart/2005/8/layout/radial5"/>
    <dgm:cxn modelId="{10EBF191-640E-1448-8E11-9CEDB4B8250D}" type="presParOf" srcId="{9BCD97B7-9867-7745-B4AC-42A082F7F86C}" destId="{43719CF7-2DB3-8849-908A-0270D0917F1F}" srcOrd="5" destOrd="0" presId="urn:microsoft.com/office/officeart/2005/8/layout/radial5"/>
    <dgm:cxn modelId="{0C154893-7AFE-F949-9920-FECB13EBF080}" type="presParOf" srcId="{43719CF7-2DB3-8849-908A-0270D0917F1F}" destId="{7D8852F2-44F3-B645-8C96-F9C8B162F9EB}" srcOrd="0" destOrd="0" presId="urn:microsoft.com/office/officeart/2005/8/layout/radial5"/>
    <dgm:cxn modelId="{59EBBA70-3F2E-024B-974C-4118A4FE4EDA}" type="presParOf" srcId="{9BCD97B7-9867-7745-B4AC-42A082F7F86C}" destId="{AF7C2129-5C21-494A-AAF4-D5BFFA31FFFD}" srcOrd="6" destOrd="0" presId="urn:microsoft.com/office/officeart/2005/8/layout/radial5"/>
    <dgm:cxn modelId="{87238F79-E74D-0940-8FF9-AF9398B34F7D}" type="presParOf" srcId="{9BCD97B7-9867-7745-B4AC-42A082F7F86C}" destId="{0F352C6C-CC5F-8441-B8F9-943657DC9A14}" srcOrd="7" destOrd="0" presId="urn:microsoft.com/office/officeart/2005/8/layout/radial5"/>
    <dgm:cxn modelId="{A736BF2C-348A-E64D-91DB-DD59185C35C3}" type="presParOf" srcId="{0F352C6C-CC5F-8441-B8F9-943657DC9A14}" destId="{CA3D5A43-CB95-0B41-9CD1-5BF68B1E3288}" srcOrd="0" destOrd="0" presId="urn:microsoft.com/office/officeart/2005/8/layout/radial5"/>
    <dgm:cxn modelId="{B6699D50-5C8F-B443-9DB3-9E3335165073}" type="presParOf" srcId="{9BCD97B7-9867-7745-B4AC-42A082F7F86C}" destId="{CC209BCC-2F19-1348-B8C7-5103E95E0926}" srcOrd="8" destOrd="0" presId="urn:microsoft.com/office/officeart/2005/8/layout/radial5"/>
    <dgm:cxn modelId="{AFE06927-F135-2141-819E-C566D28C598B}" type="presParOf" srcId="{9BCD97B7-9867-7745-B4AC-42A082F7F86C}" destId="{97B4F350-9543-3A4D-AC57-A7F243DB4E33}" srcOrd="9" destOrd="0" presId="urn:microsoft.com/office/officeart/2005/8/layout/radial5"/>
    <dgm:cxn modelId="{31EA1C04-0F33-1A4C-A247-921225D47878}" type="presParOf" srcId="{97B4F350-9543-3A4D-AC57-A7F243DB4E33}" destId="{3BE297FE-5A79-AA43-9301-B0B0D729D40B}" srcOrd="0" destOrd="0" presId="urn:microsoft.com/office/officeart/2005/8/layout/radial5"/>
    <dgm:cxn modelId="{CD23C24F-BBB0-F447-8CE5-58C52A4CAB7A}" type="presParOf" srcId="{9BCD97B7-9867-7745-B4AC-42A082F7F86C}" destId="{CCBB5A9E-486C-9B40-8A19-E8B0CCF1980B}" srcOrd="10" destOrd="0" presId="urn:microsoft.com/office/officeart/2005/8/layout/radial5"/>
    <dgm:cxn modelId="{71E84844-338F-E148-8988-DABC3C0C0C57}" type="presParOf" srcId="{9BCD97B7-9867-7745-B4AC-42A082F7F86C}" destId="{712D3275-4AEB-E041-A8AA-E9EB234A242F}" srcOrd="11" destOrd="0" presId="urn:microsoft.com/office/officeart/2005/8/layout/radial5"/>
    <dgm:cxn modelId="{1A611BF3-7920-D848-A04B-8488DB377C5B}" type="presParOf" srcId="{712D3275-4AEB-E041-A8AA-E9EB234A242F}" destId="{C06DC167-332F-2F43-BD67-4C764D48E1C6}" srcOrd="0" destOrd="0" presId="urn:microsoft.com/office/officeart/2005/8/layout/radial5"/>
    <dgm:cxn modelId="{9222E4AC-8723-7341-A58D-ECD8E5B09C0D}" type="presParOf" srcId="{9BCD97B7-9867-7745-B4AC-42A082F7F86C}" destId="{F1C132C8-F58A-3B46-AAD4-092DB1B3ADAF}" srcOrd="12" destOrd="0" presId="urn:microsoft.com/office/officeart/2005/8/layout/radial5"/>
    <dgm:cxn modelId="{120BD880-C8C1-8445-BA53-447A23087DE2}" type="presParOf" srcId="{9BCD97B7-9867-7745-B4AC-42A082F7F86C}" destId="{4A1D9E6E-2527-D643-AC20-51CDACFDF349}" srcOrd="13" destOrd="0" presId="urn:microsoft.com/office/officeart/2005/8/layout/radial5"/>
    <dgm:cxn modelId="{27EEF3AB-204C-934E-9FFF-29648C13B016}" type="presParOf" srcId="{4A1D9E6E-2527-D643-AC20-51CDACFDF349}" destId="{7277A02F-1BCA-D848-B126-DBB3BF4BEA24}" srcOrd="0" destOrd="0" presId="urn:microsoft.com/office/officeart/2005/8/layout/radial5"/>
    <dgm:cxn modelId="{B8B1878C-B57E-2145-9C0F-E76A79E19126}" type="presParOf" srcId="{9BCD97B7-9867-7745-B4AC-42A082F7F86C}" destId="{984C1EE6-FE7E-884E-B870-D1500C6DF5EB}" srcOrd="14" destOrd="0" presId="urn:microsoft.com/office/officeart/2005/8/layout/radial5"/>
    <dgm:cxn modelId="{9E06D5B6-8202-024A-8FBE-5C7AE135BD17}" type="presParOf" srcId="{9BCD97B7-9867-7745-B4AC-42A082F7F86C}" destId="{ADDDA3DC-409A-B54D-94FA-B4FBA57D27BA}" srcOrd="15" destOrd="0" presId="urn:microsoft.com/office/officeart/2005/8/layout/radial5"/>
    <dgm:cxn modelId="{CAAB4F90-2E9C-394D-B2D5-6FF26EC0C7C2}" type="presParOf" srcId="{ADDDA3DC-409A-B54D-94FA-B4FBA57D27BA}" destId="{20DCA283-62F7-5C46-AE72-8AE739C6AA03}" srcOrd="0" destOrd="0" presId="urn:microsoft.com/office/officeart/2005/8/layout/radial5"/>
    <dgm:cxn modelId="{27EEA5CF-E5FE-744C-A7AE-124AE05F6FCA}" type="presParOf" srcId="{9BCD97B7-9867-7745-B4AC-42A082F7F86C}" destId="{0D904523-78CE-DE4C-8F33-C1BDED0F02BD}" srcOrd="16" destOrd="0" presId="urn:microsoft.com/office/officeart/2005/8/layout/radial5"/>
    <dgm:cxn modelId="{D4BECDF3-48A5-FC4B-9D16-DC55D3599E14}" type="presParOf" srcId="{9BCD97B7-9867-7745-B4AC-42A082F7F86C}" destId="{A88AC4CC-B7DA-2D46-A7E7-D79B9843F205}" srcOrd="17" destOrd="0" presId="urn:microsoft.com/office/officeart/2005/8/layout/radial5"/>
    <dgm:cxn modelId="{76ECC6A7-13AA-F141-82CA-22CFC0428E01}" type="presParOf" srcId="{A88AC4CC-B7DA-2D46-A7E7-D79B9843F205}" destId="{B08D9C45-15CF-784D-AA63-D6F7A3983B6F}" srcOrd="0" destOrd="0" presId="urn:microsoft.com/office/officeart/2005/8/layout/radial5"/>
    <dgm:cxn modelId="{D125D83A-6147-A74C-AD7A-8E1A8E2D534E}" type="presParOf" srcId="{9BCD97B7-9867-7745-B4AC-42A082F7F86C}" destId="{473A09BC-7E3A-DA42-A261-97776FB913F7}" srcOrd="18" destOrd="0" presId="urn:microsoft.com/office/officeart/2005/8/layout/radial5"/>
    <dgm:cxn modelId="{D90F1A0B-83C3-C344-B4CB-5F6319A0C067}" type="presParOf" srcId="{9BCD97B7-9867-7745-B4AC-42A082F7F86C}" destId="{C09576D5-FB27-474D-ABAC-8F77D2B4556D}" srcOrd="19" destOrd="0" presId="urn:microsoft.com/office/officeart/2005/8/layout/radial5"/>
    <dgm:cxn modelId="{2A91FD66-59D5-E142-9ED4-03C1E4C55A59}" type="presParOf" srcId="{C09576D5-FB27-474D-ABAC-8F77D2B4556D}" destId="{D53F6DD6-CC7B-DB4D-969C-0714893596E1}" srcOrd="0" destOrd="0" presId="urn:microsoft.com/office/officeart/2005/8/layout/radial5"/>
    <dgm:cxn modelId="{9468D1B5-C668-C94E-B4A4-2F55671A31AE}" type="presParOf" srcId="{9BCD97B7-9867-7745-B4AC-42A082F7F86C}" destId="{624A2C87-1EAA-0248-9661-17647559B725}" srcOrd="20" destOrd="0" presId="urn:microsoft.com/office/officeart/2005/8/layout/radial5"/>
    <dgm:cxn modelId="{2F12C906-4FF7-8643-9CA8-D63DD196C632}" type="presParOf" srcId="{9BCD97B7-9867-7745-B4AC-42A082F7F86C}" destId="{597A6366-B485-D04F-8DDF-8A0F9E8C103D}" srcOrd="21" destOrd="0" presId="urn:microsoft.com/office/officeart/2005/8/layout/radial5"/>
    <dgm:cxn modelId="{CC665F52-9BF6-BA49-9D8A-488508C8512D}" type="presParOf" srcId="{597A6366-B485-D04F-8DDF-8A0F9E8C103D}" destId="{7C7D9CC8-7FBE-BA41-B98C-73AB74F39EC1}" srcOrd="0" destOrd="0" presId="urn:microsoft.com/office/officeart/2005/8/layout/radial5"/>
    <dgm:cxn modelId="{3462C209-CC7C-774C-B852-EC2A3FF6F6F7}" type="presParOf" srcId="{9BCD97B7-9867-7745-B4AC-42A082F7F86C}" destId="{B97E28CE-FB04-0749-A0A1-8108EF9E02A1}" srcOrd="2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A5539E-84C0-4546-AE60-6EC817C34EC3}">
      <dsp:nvSpPr>
        <dsp:cNvPr id="0" name=""/>
        <dsp:cNvSpPr/>
      </dsp:nvSpPr>
      <dsp:spPr>
        <a:xfrm>
          <a:off x="3736238" y="1904172"/>
          <a:ext cx="1267239" cy="12672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 dirty="0"/>
            <a:t>Yaşam kalitesi</a:t>
          </a:r>
        </a:p>
      </dsp:txBody>
      <dsp:txXfrm>
        <a:off x="3921821" y="2089755"/>
        <a:ext cx="896073" cy="896073"/>
      </dsp:txXfrm>
    </dsp:sp>
    <dsp:sp modelId="{6E6FE42A-F8CD-E34D-A448-3777CFC45484}">
      <dsp:nvSpPr>
        <dsp:cNvPr id="0" name=""/>
        <dsp:cNvSpPr/>
      </dsp:nvSpPr>
      <dsp:spPr>
        <a:xfrm rot="16135173">
          <a:off x="4083902" y="1204183"/>
          <a:ext cx="529734" cy="4308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100" kern="1200"/>
        </a:p>
      </dsp:txBody>
      <dsp:txXfrm rot="10800000">
        <a:off x="4149750" y="1354973"/>
        <a:ext cx="400476" cy="258517"/>
      </dsp:txXfrm>
    </dsp:sp>
    <dsp:sp modelId="{86952F1D-5567-9141-ADAA-72E1AE6C8D64}">
      <dsp:nvSpPr>
        <dsp:cNvPr id="0" name=""/>
        <dsp:cNvSpPr/>
      </dsp:nvSpPr>
      <dsp:spPr>
        <a:xfrm>
          <a:off x="3887166" y="17974"/>
          <a:ext cx="887067" cy="8870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/>
            <a:t>Cinsiyet</a:t>
          </a:r>
        </a:p>
      </dsp:txBody>
      <dsp:txXfrm>
        <a:off x="4017074" y="147882"/>
        <a:ext cx="627251" cy="627251"/>
      </dsp:txXfrm>
    </dsp:sp>
    <dsp:sp modelId="{D558EF6F-D916-AA4B-A305-825032C2632D}">
      <dsp:nvSpPr>
        <dsp:cNvPr id="0" name=""/>
        <dsp:cNvSpPr/>
      </dsp:nvSpPr>
      <dsp:spPr>
        <a:xfrm rot="18084765">
          <a:off x="4688195" y="1378307"/>
          <a:ext cx="516407" cy="4308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100" kern="1200"/>
        </a:p>
      </dsp:txBody>
      <dsp:txXfrm>
        <a:off x="4719139" y="1519636"/>
        <a:ext cx="387149" cy="258517"/>
      </dsp:txXfrm>
    </dsp:sp>
    <dsp:sp modelId="{5E75A93C-F9EC-6343-9E92-D56BB9C5C70D}">
      <dsp:nvSpPr>
        <dsp:cNvPr id="0" name=""/>
        <dsp:cNvSpPr/>
      </dsp:nvSpPr>
      <dsp:spPr>
        <a:xfrm>
          <a:off x="4995568" y="343430"/>
          <a:ext cx="887067" cy="8870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/>
            <a:t>Yaş</a:t>
          </a:r>
        </a:p>
      </dsp:txBody>
      <dsp:txXfrm>
        <a:off x="5125476" y="473338"/>
        <a:ext cx="627251" cy="627251"/>
      </dsp:txXfrm>
    </dsp:sp>
    <dsp:sp modelId="{43719CF7-2DB3-8849-908A-0270D0917F1F}">
      <dsp:nvSpPr>
        <dsp:cNvPr id="0" name=""/>
        <dsp:cNvSpPr/>
      </dsp:nvSpPr>
      <dsp:spPr>
        <a:xfrm rot="20059345">
          <a:off x="5104170" y="1848450"/>
          <a:ext cx="502777" cy="4308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100" kern="1200"/>
        </a:p>
      </dsp:txBody>
      <dsp:txXfrm>
        <a:off x="5110552" y="1962626"/>
        <a:ext cx="373519" cy="258517"/>
      </dsp:txXfrm>
    </dsp:sp>
    <dsp:sp modelId="{AF7C2129-5C21-494A-AAF4-D5BFFA31FFFD}">
      <dsp:nvSpPr>
        <dsp:cNvPr id="0" name=""/>
        <dsp:cNvSpPr/>
      </dsp:nvSpPr>
      <dsp:spPr>
        <a:xfrm>
          <a:off x="5752061" y="1216469"/>
          <a:ext cx="887067" cy="8870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/>
            <a:t>Medeni durum</a:t>
          </a:r>
        </a:p>
      </dsp:txBody>
      <dsp:txXfrm>
        <a:off x="5881969" y="1346377"/>
        <a:ext cx="627251" cy="627251"/>
      </dsp:txXfrm>
    </dsp:sp>
    <dsp:sp modelId="{0F352C6C-CC5F-8441-B8F9-943657DC9A14}">
      <dsp:nvSpPr>
        <dsp:cNvPr id="0" name=""/>
        <dsp:cNvSpPr/>
      </dsp:nvSpPr>
      <dsp:spPr>
        <a:xfrm rot="456184">
          <a:off x="5198679" y="2465914"/>
          <a:ext cx="493237" cy="4308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100" kern="1200"/>
        </a:p>
      </dsp:txBody>
      <dsp:txXfrm>
        <a:off x="5199247" y="2543535"/>
        <a:ext cx="363979" cy="258517"/>
      </dsp:txXfrm>
    </dsp:sp>
    <dsp:sp modelId="{CC209BCC-2F19-1348-B8C7-5103E95E0926}">
      <dsp:nvSpPr>
        <dsp:cNvPr id="0" name=""/>
        <dsp:cNvSpPr/>
      </dsp:nvSpPr>
      <dsp:spPr>
        <a:xfrm>
          <a:off x="5916463" y="2359907"/>
          <a:ext cx="887067" cy="8870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/>
            <a:t>Eğitim</a:t>
          </a:r>
        </a:p>
      </dsp:txBody>
      <dsp:txXfrm>
        <a:off x="6046371" y="2489815"/>
        <a:ext cx="627251" cy="627251"/>
      </dsp:txXfrm>
    </dsp:sp>
    <dsp:sp modelId="{97B4F350-9543-3A4D-AC57-A7F243DB4E33}">
      <dsp:nvSpPr>
        <dsp:cNvPr id="0" name=""/>
        <dsp:cNvSpPr/>
      </dsp:nvSpPr>
      <dsp:spPr>
        <a:xfrm rot="2464675">
          <a:off x="4940680" y="3033909"/>
          <a:ext cx="490950" cy="4308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100" kern="1200"/>
        </a:p>
      </dsp:txBody>
      <dsp:txXfrm>
        <a:off x="4956591" y="3077614"/>
        <a:ext cx="361692" cy="258517"/>
      </dsp:txXfrm>
    </dsp:sp>
    <dsp:sp modelId="{CCBB5A9E-486C-9B40-8A19-E8B0CCF1980B}">
      <dsp:nvSpPr>
        <dsp:cNvPr id="0" name=""/>
        <dsp:cNvSpPr/>
      </dsp:nvSpPr>
      <dsp:spPr>
        <a:xfrm>
          <a:off x="5436577" y="3410711"/>
          <a:ext cx="887067" cy="8870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/>
            <a:t>Gelir</a:t>
          </a:r>
        </a:p>
      </dsp:txBody>
      <dsp:txXfrm>
        <a:off x="5566485" y="3540619"/>
        <a:ext cx="627251" cy="627251"/>
      </dsp:txXfrm>
    </dsp:sp>
    <dsp:sp modelId="{712D3275-4AEB-E041-A8AA-E9EB234A242F}">
      <dsp:nvSpPr>
        <dsp:cNvPr id="0" name=""/>
        <dsp:cNvSpPr/>
      </dsp:nvSpPr>
      <dsp:spPr>
        <a:xfrm rot="4469748">
          <a:off x="4412383" y="3370900"/>
          <a:ext cx="496686" cy="4308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100" kern="1200"/>
        </a:p>
      </dsp:txBody>
      <dsp:txXfrm>
        <a:off x="4459736" y="3394795"/>
        <a:ext cx="367428" cy="258517"/>
      </dsp:txXfrm>
    </dsp:sp>
    <dsp:sp modelId="{F1C132C8-F58A-3B46-AAD4-092DB1B3ADAF}">
      <dsp:nvSpPr>
        <dsp:cNvPr id="0" name=""/>
        <dsp:cNvSpPr/>
      </dsp:nvSpPr>
      <dsp:spPr>
        <a:xfrm>
          <a:off x="4464764" y="4035257"/>
          <a:ext cx="887067" cy="8870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/>
            <a:t>Sağlık</a:t>
          </a:r>
        </a:p>
      </dsp:txBody>
      <dsp:txXfrm>
        <a:off x="4594672" y="4165165"/>
        <a:ext cx="627251" cy="627251"/>
      </dsp:txXfrm>
    </dsp:sp>
    <dsp:sp modelId="{4A1D9E6E-2527-D643-AC20-51CDACFDF349}">
      <dsp:nvSpPr>
        <dsp:cNvPr id="0" name=""/>
        <dsp:cNvSpPr/>
      </dsp:nvSpPr>
      <dsp:spPr>
        <a:xfrm rot="6457665">
          <a:off x="3782794" y="3369724"/>
          <a:ext cx="508523" cy="4308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100" kern="1200"/>
        </a:p>
      </dsp:txBody>
      <dsp:txXfrm rot="10800000">
        <a:off x="3866995" y="3394302"/>
        <a:ext cx="379265" cy="258517"/>
      </dsp:txXfrm>
    </dsp:sp>
    <dsp:sp modelId="{984C1EE6-FE7E-884E-B870-D1500C6DF5EB}">
      <dsp:nvSpPr>
        <dsp:cNvPr id="0" name=""/>
        <dsp:cNvSpPr/>
      </dsp:nvSpPr>
      <dsp:spPr>
        <a:xfrm>
          <a:off x="3309567" y="4035257"/>
          <a:ext cx="887067" cy="8870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/>
            <a:t>Konut özellikleri</a:t>
          </a:r>
        </a:p>
      </dsp:txBody>
      <dsp:txXfrm>
        <a:off x="3439475" y="4165165"/>
        <a:ext cx="627251" cy="627251"/>
      </dsp:txXfrm>
    </dsp:sp>
    <dsp:sp modelId="{ADDDA3DC-409A-B54D-94FA-B4FBA57D27BA}">
      <dsp:nvSpPr>
        <dsp:cNvPr id="0" name=""/>
        <dsp:cNvSpPr/>
      </dsp:nvSpPr>
      <dsp:spPr>
        <a:xfrm rot="8421080">
          <a:off x="3252491" y="3031795"/>
          <a:ext cx="522579" cy="4308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100" kern="1200"/>
        </a:p>
      </dsp:txBody>
      <dsp:txXfrm rot="10800000">
        <a:off x="3366882" y="3076729"/>
        <a:ext cx="393321" cy="258517"/>
      </dsp:txXfrm>
    </dsp:sp>
    <dsp:sp modelId="{0D904523-78CE-DE4C-8F33-C1BDED0F02BD}">
      <dsp:nvSpPr>
        <dsp:cNvPr id="0" name=""/>
        <dsp:cNvSpPr/>
      </dsp:nvSpPr>
      <dsp:spPr>
        <a:xfrm>
          <a:off x="2337754" y="3410711"/>
          <a:ext cx="887067" cy="8870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/>
            <a:t>Sosyal destek</a:t>
          </a:r>
        </a:p>
      </dsp:txBody>
      <dsp:txXfrm>
        <a:off x="2467662" y="3540619"/>
        <a:ext cx="627251" cy="627251"/>
      </dsp:txXfrm>
    </dsp:sp>
    <dsp:sp modelId="{A88AC4CC-B7DA-2D46-A7E7-D79B9843F205}">
      <dsp:nvSpPr>
        <dsp:cNvPr id="0" name=""/>
        <dsp:cNvSpPr/>
      </dsp:nvSpPr>
      <dsp:spPr>
        <a:xfrm rot="10360897">
          <a:off x="2989166" y="2465366"/>
          <a:ext cx="534393" cy="4308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100" kern="1200"/>
        </a:p>
      </dsp:txBody>
      <dsp:txXfrm rot="10800000">
        <a:off x="3117898" y="2543305"/>
        <a:ext cx="405135" cy="258517"/>
      </dsp:txXfrm>
    </dsp:sp>
    <dsp:sp modelId="{473A09BC-7E3A-DA42-A261-97776FB913F7}">
      <dsp:nvSpPr>
        <dsp:cNvPr id="0" name=""/>
        <dsp:cNvSpPr/>
      </dsp:nvSpPr>
      <dsp:spPr>
        <a:xfrm>
          <a:off x="1857868" y="2359907"/>
          <a:ext cx="887067" cy="8870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/>
            <a:t>İş yaşamı</a:t>
          </a:r>
        </a:p>
      </dsp:txBody>
      <dsp:txXfrm>
        <a:off x="1987776" y="2489815"/>
        <a:ext cx="627251" cy="627251"/>
      </dsp:txXfrm>
    </dsp:sp>
    <dsp:sp modelId="{C09576D5-FB27-474D-ABAC-8F77D2B4556D}">
      <dsp:nvSpPr>
        <dsp:cNvPr id="0" name=""/>
        <dsp:cNvSpPr/>
      </dsp:nvSpPr>
      <dsp:spPr>
        <a:xfrm rot="12285011">
          <a:off x="3075240" y="1850078"/>
          <a:ext cx="540331" cy="4308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100" kern="1200"/>
        </a:p>
      </dsp:txBody>
      <dsp:txXfrm rot="10800000">
        <a:off x="3198561" y="1963308"/>
        <a:ext cx="411073" cy="258517"/>
      </dsp:txXfrm>
    </dsp:sp>
    <dsp:sp modelId="{624A2C87-1EAA-0248-9661-17647559B725}">
      <dsp:nvSpPr>
        <dsp:cNvPr id="0" name=""/>
        <dsp:cNvSpPr/>
      </dsp:nvSpPr>
      <dsp:spPr>
        <a:xfrm>
          <a:off x="2022270" y="1216469"/>
          <a:ext cx="887067" cy="8870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/>
            <a:t>Etkinlik ve uğraşlar</a:t>
          </a:r>
        </a:p>
      </dsp:txBody>
      <dsp:txXfrm>
        <a:off x="2152178" y="1346377"/>
        <a:ext cx="627251" cy="627251"/>
      </dsp:txXfrm>
    </dsp:sp>
    <dsp:sp modelId="{597A6366-B485-D04F-8DDF-8A0F9E8C103D}">
      <dsp:nvSpPr>
        <dsp:cNvPr id="0" name=""/>
        <dsp:cNvSpPr/>
      </dsp:nvSpPr>
      <dsp:spPr>
        <a:xfrm rot="14205456">
          <a:off x="3483029" y="1380206"/>
          <a:ext cx="538606" cy="4308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100" kern="1200"/>
        </a:p>
      </dsp:txBody>
      <dsp:txXfrm rot="10800000">
        <a:off x="3583086" y="1520431"/>
        <a:ext cx="409348" cy="258517"/>
      </dsp:txXfrm>
    </dsp:sp>
    <dsp:sp modelId="{B97E28CE-FB04-0749-A0A1-8108EF9E02A1}">
      <dsp:nvSpPr>
        <dsp:cNvPr id="0" name=""/>
        <dsp:cNvSpPr/>
      </dsp:nvSpPr>
      <dsp:spPr>
        <a:xfrm>
          <a:off x="2778763" y="343430"/>
          <a:ext cx="887067" cy="8870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/>
            <a:t>Kültürel farklılıklar</a:t>
          </a:r>
        </a:p>
      </dsp:txBody>
      <dsp:txXfrm>
        <a:off x="2908671" y="473338"/>
        <a:ext cx="627251" cy="6272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5E1110-AB88-4F31-8944-93D0CE804CB1}" type="datetimeFigureOut">
              <a:rPr lang="tr-TR" smtClean="0"/>
              <a:t>5.06.2023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D3590-5E4B-4288-8AC0-67E04FF113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9498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D3590-5E4B-4288-8AC0-67E04FF11376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8846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D3590-5E4B-4288-8AC0-67E04FF11376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0841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D3590-5E4B-4288-8AC0-67E04FF11376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7209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D3590-5E4B-4288-8AC0-67E04FF11376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1110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D3590-5E4B-4288-8AC0-67E04FF11376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8820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2F70-CF9F-428E-BE20-98CC12529155}" type="datetimeFigureOut">
              <a:rPr lang="tr-TR" smtClean="0"/>
              <a:t>5.06.2023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6C71-4EE6-4AE0-804D-05730A2EE9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9666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2F70-CF9F-428E-BE20-98CC12529155}" type="datetimeFigureOut">
              <a:rPr lang="tr-TR" smtClean="0"/>
              <a:t>5.06.2023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6C71-4EE6-4AE0-804D-05730A2EE9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1118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2F70-CF9F-428E-BE20-98CC12529155}" type="datetimeFigureOut">
              <a:rPr lang="tr-TR" smtClean="0"/>
              <a:t>5.06.2023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6C71-4EE6-4AE0-804D-05730A2EE9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0243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2F70-CF9F-428E-BE20-98CC12529155}" type="datetimeFigureOut">
              <a:rPr lang="tr-TR" smtClean="0"/>
              <a:t>5.06.2023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6C71-4EE6-4AE0-804D-05730A2EE9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8033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2F70-CF9F-428E-BE20-98CC12529155}" type="datetimeFigureOut">
              <a:rPr lang="tr-TR" smtClean="0"/>
              <a:t>5.06.2023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6C71-4EE6-4AE0-804D-05730A2EE9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348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2F70-CF9F-428E-BE20-98CC12529155}" type="datetimeFigureOut">
              <a:rPr lang="tr-TR" smtClean="0"/>
              <a:t>5.06.2023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6C71-4EE6-4AE0-804D-05730A2EE9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9952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2F70-CF9F-428E-BE20-98CC12529155}" type="datetimeFigureOut">
              <a:rPr lang="tr-TR" smtClean="0"/>
              <a:t>5.06.2023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6C71-4EE6-4AE0-804D-05730A2EE9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005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2F70-CF9F-428E-BE20-98CC12529155}" type="datetimeFigureOut">
              <a:rPr lang="tr-TR" smtClean="0"/>
              <a:t>5.06.2023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6C71-4EE6-4AE0-804D-05730A2EE9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9721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2F70-CF9F-428E-BE20-98CC12529155}" type="datetimeFigureOut">
              <a:rPr lang="tr-TR" smtClean="0"/>
              <a:t>5.06.2023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6C71-4EE6-4AE0-804D-05730A2EE9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8288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2F70-CF9F-428E-BE20-98CC12529155}" type="datetimeFigureOut">
              <a:rPr lang="tr-TR" smtClean="0"/>
              <a:t>5.06.2023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6C71-4EE6-4AE0-804D-05730A2EE9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9621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2F70-CF9F-428E-BE20-98CC12529155}" type="datetimeFigureOut">
              <a:rPr lang="tr-TR" smtClean="0"/>
              <a:t>5.06.2023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6C71-4EE6-4AE0-804D-05730A2EE9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6770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62F70-CF9F-428E-BE20-98CC12529155}" type="datetimeFigureOut">
              <a:rPr lang="tr-TR" smtClean="0"/>
              <a:t>5.06.2023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06C71-4EE6-4AE0-804D-05730A2EE9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571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8A4886-630D-4BCF-8F48-AAB73F7DD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740" y="1397577"/>
            <a:ext cx="7789460" cy="2387600"/>
          </a:xfrm>
        </p:spPr>
        <p:txBody>
          <a:bodyPr>
            <a:normAutofit/>
          </a:bodyPr>
          <a:lstStyle/>
          <a:p>
            <a:r>
              <a:rPr lang="tr-TR" sz="3200" b="1" dirty="0"/>
              <a:t>İnmede Yaşam Kalitesini Artırmaya Yönelik Uygulamalar ve Nörolojinin Bu Süreçte Rolü</a:t>
            </a:r>
            <a:br>
              <a:rPr lang="tr-TR" sz="3200" dirty="0"/>
            </a:br>
            <a:endParaRPr lang="tr-TR" sz="3200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00B9FC3-E1C9-4E50-B02B-F68B86BDEA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6974" y="4341238"/>
            <a:ext cx="6237026" cy="1119185"/>
          </a:xfrm>
        </p:spPr>
        <p:txBody>
          <a:bodyPr>
            <a:normAutofit fontScale="55000" lnSpcReduction="20000"/>
          </a:bodyPr>
          <a:lstStyle/>
          <a:p>
            <a:r>
              <a:rPr lang="tr-TR" dirty="0"/>
              <a:t>Doç. Dr. Fettah Eren</a:t>
            </a:r>
          </a:p>
          <a:p>
            <a:r>
              <a:rPr lang="tr-TR" dirty="0"/>
              <a:t>Selçuk Üniversitesi Tıp Fakültesi Hastanesi, Nöroloji Anabilim Dalı, İnme Ünitesi, Konya</a:t>
            </a:r>
          </a:p>
          <a:p>
            <a:r>
              <a:rPr lang="pt-BR" dirty="0"/>
              <a:t>05 </a:t>
            </a:r>
            <a:r>
              <a:rPr lang="pt-BR" dirty="0" err="1"/>
              <a:t>Haziran</a:t>
            </a:r>
            <a:r>
              <a:rPr lang="pt-BR" dirty="0"/>
              <a:t> 2023, PAZARTESİ</a:t>
            </a:r>
            <a:br>
              <a:rPr lang="pt-BR" dirty="0"/>
            </a:br>
            <a:r>
              <a:rPr lang="tr-TR" dirty="0"/>
              <a:t>Saat 19:30</a:t>
            </a:r>
          </a:p>
        </p:txBody>
      </p:sp>
      <p:pic>
        <p:nvPicPr>
          <p:cNvPr id="4" name="Picture 2" descr="Selçuk Üniversitesi Tıp Fakültesi Hastanesi | Resmi Web Sayfası » Tarihçemiz">
            <a:extLst>
              <a:ext uri="{FF2B5EF4-FFF2-40B4-BE49-F238E27FC236}">
                <a16:creationId xmlns:a16="http://schemas.microsoft.com/office/drawing/2014/main" id="{3B4A32E5-381E-4D7C-939F-C2D5DE960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071" y="518386"/>
            <a:ext cx="1878628" cy="120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lçuk Üniversitesi - YouTube">
            <a:extLst>
              <a:ext uri="{FF2B5EF4-FFF2-40B4-BE49-F238E27FC236}">
                <a16:creationId xmlns:a16="http://schemas.microsoft.com/office/drawing/2014/main" id="{039B342A-2F09-494F-BA72-57583CF2A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25130"/>
            <a:ext cx="1206508" cy="120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281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9741178-6A74-4B5D-A21C-FD584633C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74459"/>
            <a:ext cx="7886700" cy="410250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tr-TR" sz="1800" dirty="0"/>
              <a:t>İnme ve tedavi süreci özellikle akut tedavi müdahalelerine, hastane içi periyoda ve hastane sonrası kısa döneme indirgemek oldukça yanlıştır.</a:t>
            </a:r>
          </a:p>
        </p:txBody>
      </p:sp>
      <p:pic>
        <p:nvPicPr>
          <p:cNvPr id="1028" name="Picture 4" descr="Önce DİKKAT !! – ÖneriRafı">
            <a:extLst>
              <a:ext uri="{FF2B5EF4-FFF2-40B4-BE49-F238E27FC236}">
                <a16:creationId xmlns:a16="http://schemas.microsoft.com/office/drawing/2014/main" id="{7B4353C3-E1F3-4676-BAD3-88EEA6C98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497" y="3858223"/>
            <a:ext cx="1313864" cy="131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44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28EFC36-E18A-447C-8CBD-128B06B63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041" y="600420"/>
            <a:ext cx="7886700" cy="769111"/>
          </a:xfrm>
        </p:spPr>
        <p:txBody>
          <a:bodyPr>
            <a:normAutofit/>
          </a:bodyPr>
          <a:lstStyle/>
          <a:p>
            <a:r>
              <a:rPr lang="tr-TR" sz="2700" dirty="0"/>
              <a:t>Genel literatür bakışı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DB992D9-E651-435B-9B2F-783677C82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59" y="1681490"/>
            <a:ext cx="7886700" cy="3263504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tr-TR" dirty="0"/>
              <a:t>İnme sonrası uzun dönem sonuçları belirleyen çalışmalar,</a:t>
            </a:r>
          </a:p>
          <a:p>
            <a:pPr lvl="1">
              <a:lnSpc>
                <a:spcPct val="170000"/>
              </a:lnSpc>
            </a:pPr>
            <a:r>
              <a:rPr lang="tr-TR" dirty="0"/>
              <a:t>Hastaların </a:t>
            </a:r>
            <a:r>
              <a:rPr lang="tr-TR" b="1" dirty="0"/>
              <a:t>üçte birinde ciddi </a:t>
            </a:r>
            <a:r>
              <a:rPr lang="tr-TR" b="1" dirty="0" err="1"/>
              <a:t>disabilite</a:t>
            </a:r>
            <a:r>
              <a:rPr lang="tr-TR" b="1" dirty="0"/>
              <a:t> </a:t>
            </a:r>
            <a:r>
              <a:rPr lang="tr-TR" dirty="0"/>
              <a:t>olduğunu, inme sonrası </a:t>
            </a:r>
            <a:r>
              <a:rPr lang="tr-TR" b="1" dirty="0"/>
              <a:t>bilişsel yeteneklerin zayıf</a:t>
            </a:r>
            <a:r>
              <a:rPr lang="tr-TR" dirty="0"/>
              <a:t> olduğunu ve </a:t>
            </a:r>
            <a:r>
              <a:rPr lang="tr-TR" b="1" dirty="0" err="1"/>
              <a:t>mental</a:t>
            </a:r>
            <a:r>
              <a:rPr lang="tr-TR" b="1" dirty="0"/>
              <a:t> durumlarının kötü </a:t>
            </a:r>
            <a:r>
              <a:rPr lang="tr-TR" dirty="0"/>
              <a:t>olduğunu bildirmektedir.</a:t>
            </a:r>
          </a:p>
          <a:p>
            <a:pPr>
              <a:lnSpc>
                <a:spcPct val="170000"/>
              </a:lnSpc>
            </a:pPr>
            <a:r>
              <a:rPr lang="tr-TR" dirty="0"/>
              <a:t>İnme geçirenlerin bakış açısından bakıldığında,</a:t>
            </a:r>
          </a:p>
          <a:p>
            <a:pPr lvl="1">
              <a:lnSpc>
                <a:spcPct val="170000"/>
              </a:lnSpc>
            </a:pPr>
            <a:r>
              <a:rPr lang="tr-TR" b="1" dirty="0"/>
              <a:t>İletişim, sosyal ilişkiler, yalnızlık, </a:t>
            </a:r>
            <a:r>
              <a:rPr lang="tr-TR" b="1" dirty="0" err="1"/>
              <a:t>inkontinans</a:t>
            </a:r>
            <a:r>
              <a:rPr lang="tr-TR" b="1" dirty="0"/>
              <a:t>, yorgunluk ve mali açıdan karşılanmayan ihtiyaçları </a:t>
            </a:r>
            <a:r>
              <a:rPr lang="tr-TR" dirty="0"/>
              <a:t>deneyimlediklerini gösterilmiştir. </a:t>
            </a:r>
          </a:p>
          <a:p>
            <a:pPr>
              <a:lnSpc>
                <a:spcPct val="170000"/>
              </a:lnSpc>
            </a:pPr>
            <a:r>
              <a:rPr lang="tr-TR" dirty="0"/>
              <a:t>Her </a:t>
            </a:r>
            <a:r>
              <a:rPr lang="tr-TR" b="1" dirty="0"/>
              <a:t>dört inme hastasının birinin 65 yaş ve altındaki </a:t>
            </a:r>
            <a:r>
              <a:rPr lang="tr-TR" dirty="0"/>
              <a:t>kişilerde meydana geldiği göz alındığında kronik dönemin ne kadar önemli olduğu anlaşılabilir.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E23E3082-DFFC-429B-9DC3-7A1616E2403F}"/>
              </a:ext>
            </a:extLst>
          </p:cNvPr>
          <p:cNvSpPr/>
          <p:nvPr/>
        </p:nvSpPr>
        <p:spPr>
          <a:xfrm>
            <a:off x="95534" y="6130622"/>
            <a:ext cx="9144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588" indent="-128588">
              <a:buFont typeface="Wingdings" panose="05000000000000000000" pitchFamily="2" charset="2"/>
              <a:buChar char="Ø"/>
            </a:pPr>
            <a:r>
              <a:rPr lang="tr-TR" sz="1050" dirty="0" err="1"/>
              <a:t>McKevitt</a:t>
            </a:r>
            <a:r>
              <a:rPr lang="tr-TR" sz="1050" dirty="0"/>
              <a:t> C, </a:t>
            </a:r>
            <a:r>
              <a:rPr lang="tr-TR" sz="1050" dirty="0" err="1"/>
              <a:t>Fudge</a:t>
            </a:r>
            <a:r>
              <a:rPr lang="tr-TR" sz="1050" dirty="0"/>
              <a:t> N, </a:t>
            </a:r>
            <a:r>
              <a:rPr lang="tr-TR" sz="1050" dirty="0" err="1"/>
              <a:t>Redfern</a:t>
            </a:r>
            <a:r>
              <a:rPr lang="tr-TR" sz="1050" dirty="0"/>
              <a:t> J, et al. Self-</a:t>
            </a:r>
            <a:r>
              <a:rPr lang="tr-TR" sz="1050" dirty="0" err="1"/>
              <a:t>reported</a:t>
            </a:r>
            <a:r>
              <a:rPr lang="tr-TR" sz="1050" dirty="0"/>
              <a:t> </a:t>
            </a:r>
            <a:r>
              <a:rPr lang="tr-TR" sz="1050" dirty="0" err="1"/>
              <a:t>long-term</a:t>
            </a:r>
            <a:r>
              <a:rPr lang="tr-TR" sz="1050" dirty="0"/>
              <a:t> </a:t>
            </a:r>
            <a:r>
              <a:rPr lang="tr-TR" sz="1050" dirty="0" err="1"/>
              <a:t>needs</a:t>
            </a:r>
            <a:r>
              <a:rPr lang="tr-TR" sz="1050" dirty="0"/>
              <a:t> </a:t>
            </a:r>
            <a:r>
              <a:rPr lang="tr-TR" sz="1050" dirty="0" err="1"/>
              <a:t>after</a:t>
            </a:r>
            <a:r>
              <a:rPr lang="tr-TR" sz="1050" dirty="0"/>
              <a:t> </a:t>
            </a:r>
            <a:r>
              <a:rPr lang="tr-TR" sz="1050" dirty="0" err="1"/>
              <a:t>stroke</a:t>
            </a:r>
            <a:r>
              <a:rPr lang="tr-TR" sz="1050" dirty="0"/>
              <a:t>. </a:t>
            </a:r>
            <a:r>
              <a:rPr lang="tr-TR" sz="1050" dirty="0" err="1"/>
              <a:t>Stroke</a:t>
            </a:r>
            <a:r>
              <a:rPr lang="tr-TR" sz="1050" dirty="0"/>
              <a:t> 2011; 42: 1398–1403. </a:t>
            </a:r>
            <a:endParaRPr lang="tr-TR" sz="825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796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515A915-3270-4D30-AE9E-3A2CF2287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433" y="937439"/>
            <a:ext cx="7886700" cy="38938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1800" dirty="0"/>
              <a:t>İnme sonrası dönemin,</a:t>
            </a:r>
          </a:p>
          <a:p>
            <a:pPr lvl="1">
              <a:lnSpc>
                <a:spcPct val="150000"/>
              </a:lnSpc>
            </a:pPr>
            <a:r>
              <a:rPr lang="tr-TR" dirty="0"/>
              <a:t>bakım verenler üzerinde de derin ve uzun vadeli etkileri vardır.</a:t>
            </a:r>
          </a:p>
          <a:p>
            <a:pPr>
              <a:lnSpc>
                <a:spcPct val="150000"/>
              </a:lnSpc>
            </a:pPr>
            <a:r>
              <a:rPr lang="tr-TR" sz="1800" dirty="0"/>
              <a:t>Bakım verenlerin  </a:t>
            </a:r>
            <a:r>
              <a:rPr lang="tr-TR" sz="1800" b="1" dirty="0"/>
              <a:t>%80'inin kaygı yaşadığı  </a:t>
            </a:r>
            <a:r>
              <a:rPr lang="tr-TR" sz="1800" dirty="0"/>
              <a:t>ve ilişkilerde önemli etkilenmeler olduğu gösterilmiştir.</a:t>
            </a:r>
          </a:p>
          <a:p>
            <a:pPr>
              <a:lnSpc>
                <a:spcPct val="150000"/>
              </a:lnSpc>
            </a:pPr>
            <a:r>
              <a:rPr lang="tr-TR" sz="1800" dirty="0"/>
              <a:t>Kronik dönemde hastalar yanında </a:t>
            </a:r>
            <a:r>
              <a:rPr lang="tr-TR" sz="1800" b="1" dirty="0"/>
              <a:t>sosyal çevrede ve aile yaşamı</a:t>
            </a:r>
            <a:r>
              <a:rPr lang="tr-TR" sz="1800" dirty="0"/>
              <a:t>nda yaşam kalitesinin ciddi olarak bozulduğu gösterilmiştir.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36B9955F-AF25-4EAA-8FCF-0ECB3FEE2875}"/>
              </a:ext>
            </a:extLst>
          </p:cNvPr>
          <p:cNvSpPr/>
          <p:nvPr/>
        </p:nvSpPr>
        <p:spPr>
          <a:xfrm>
            <a:off x="0" y="6154245"/>
            <a:ext cx="916873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588" indent="-128588">
              <a:buFont typeface="Wingdings" panose="05000000000000000000" pitchFamily="2" charset="2"/>
              <a:buChar char="Ø"/>
            </a:pPr>
            <a:r>
              <a:rPr lang="tr-TR" sz="1050" dirty="0" err="1"/>
              <a:t>Stroke</a:t>
            </a:r>
            <a:r>
              <a:rPr lang="tr-TR" sz="1050" dirty="0"/>
              <a:t> </a:t>
            </a:r>
            <a:r>
              <a:rPr lang="tr-TR" sz="1050" dirty="0" err="1"/>
              <a:t>Association</a:t>
            </a:r>
            <a:r>
              <a:rPr lang="tr-TR" sz="1050" dirty="0"/>
              <a:t>. </a:t>
            </a:r>
            <a:r>
              <a:rPr lang="tr-TR" sz="1050" dirty="0" err="1"/>
              <a:t>Feeling</a:t>
            </a:r>
            <a:r>
              <a:rPr lang="tr-TR" sz="1050" dirty="0"/>
              <a:t> </a:t>
            </a:r>
            <a:r>
              <a:rPr lang="tr-TR" sz="1050" dirty="0" err="1"/>
              <a:t>overwhelmed</a:t>
            </a:r>
            <a:r>
              <a:rPr lang="tr-TR" sz="1050" dirty="0"/>
              <a:t>: </a:t>
            </a:r>
            <a:r>
              <a:rPr lang="tr-TR" sz="1050" dirty="0" err="1"/>
              <a:t>the</a:t>
            </a:r>
            <a:r>
              <a:rPr lang="tr-TR" sz="1050" dirty="0"/>
              <a:t> </a:t>
            </a:r>
            <a:r>
              <a:rPr lang="tr-TR" sz="1050" dirty="0" err="1"/>
              <a:t>emotional</a:t>
            </a:r>
            <a:r>
              <a:rPr lang="tr-TR" sz="1050" dirty="0"/>
              <a:t> </a:t>
            </a:r>
            <a:r>
              <a:rPr lang="tr-TR" sz="1050" dirty="0" err="1"/>
              <a:t>impact</a:t>
            </a:r>
            <a:r>
              <a:rPr lang="tr-TR" sz="1050" dirty="0"/>
              <a:t> of </a:t>
            </a:r>
            <a:r>
              <a:rPr lang="tr-TR" sz="1050" dirty="0" err="1"/>
              <a:t>stroke</a:t>
            </a:r>
            <a:r>
              <a:rPr lang="tr-TR" sz="1050" dirty="0"/>
              <a:t>, www.stroke.org.uk/sites/default/ </a:t>
            </a:r>
            <a:r>
              <a:rPr lang="tr-TR" sz="1050" dirty="0" err="1"/>
              <a:t>files</a:t>
            </a:r>
            <a:r>
              <a:rPr lang="tr-TR" sz="1050" dirty="0"/>
              <a:t>/feeling_overwhelmed_final_web_0.pdf (</a:t>
            </a:r>
            <a:r>
              <a:rPr lang="tr-TR" sz="1050" dirty="0" err="1"/>
              <a:t>accessed</a:t>
            </a:r>
            <a:r>
              <a:rPr lang="tr-TR" sz="1050" dirty="0"/>
              <a:t> 11 </a:t>
            </a:r>
            <a:r>
              <a:rPr lang="tr-TR" sz="1050" dirty="0" err="1"/>
              <a:t>October</a:t>
            </a:r>
            <a:r>
              <a:rPr lang="tr-TR" sz="1050" dirty="0"/>
              <a:t> 2018).</a:t>
            </a:r>
          </a:p>
        </p:txBody>
      </p:sp>
    </p:spTree>
    <p:extLst>
      <p:ext uri="{BB962C8B-B14F-4D97-AF65-F5344CB8AC3E}">
        <p14:creationId xmlns:p14="http://schemas.microsoft.com/office/powerpoint/2010/main" val="1988071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0048B0C-182C-4F6A-83BE-E6BBDB10B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057" y="947761"/>
            <a:ext cx="7886700" cy="371219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000" dirty="0"/>
              <a:t>Giderek yaşlanan nüfus ve inme sonrası sağ kalım oranlarının artması </a:t>
            </a:r>
            <a:r>
              <a:rPr lang="tr-TR" sz="2000" b="1" dirty="0"/>
              <a:t>toplumsal </a:t>
            </a:r>
            <a:r>
              <a:rPr lang="tr-TR" sz="2000" b="1" dirty="0" err="1"/>
              <a:t>disabilite</a:t>
            </a:r>
            <a:r>
              <a:rPr lang="tr-TR" sz="2000" b="1" dirty="0"/>
              <a:t> oranlarını </a:t>
            </a:r>
            <a:r>
              <a:rPr lang="tr-TR" sz="2000" dirty="0"/>
              <a:t>artmaktadır.</a:t>
            </a:r>
          </a:p>
          <a:p>
            <a:pPr>
              <a:lnSpc>
                <a:spcPct val="150000"/>
              </a:lnSpc>
            </a:pPr>
            <a:r>
              <a:rPr lang="tr-TR" sz="2000" dirty="0"/>
              <a:t>İnme sonrası sağ kalanların ve ailelerinin, yaşam kalitelerini optimize etmek ve maksimum bağımsızlık seviyelerine ulaşmalarını sağlamak hayati önem taşımaktadır. </a:t>
            </a:r>
          </a:p>
          <a:p>
            <a:pPr>
              <a:lnSpc>
                <a:spcPct val="150000"/>
              </a:lnSpc>
            </a:pPr>
            <a:r>
              <a:rPr lang="tr-TR" sz="2000" dirty="0"/>
              <a:t>Kişinin yaşam evresine ve bireysel önceliklerine göre </a:t>
            </a:r>
            <a:r>
              <a:rPr lang="tr-TR" sz="2000" b="1" dirty="0"/>
              <a:t>ev, eğitim ve iş </a:t>
            </a:r>
            <a:r>
              <a:rPr lang="tr-TR" sz="2000" dirty="0"/>
              <a:t>ile ilgili durumları düşünülmelidir. 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0D0E341D-7FA5-4D4F-9E52-FAFB9383B84F}"/>
              </a:ext>
            </a:extLst>
          </p:cNvPr>
          <p:cNvSpPr/>
          <p:nvPr/>
        </p:nvSpPr>
        <p:spPr>
          <a:xfrm>
            <a:off x="0" y="6105999"/>
            <a:ext cx="927706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588" indent="-128588">
              <a:buFont typeface="Wingdings" panose="05000000000000000000" pitchFamily="2" charset="2"/>
              <a:buChar char="Ø"/>
            </a:pPr>
            <a:r>
              <a:rPr lang="tr-TR" sz="1050" dirty="0"/>
              <a:t>Stevens E, </a:t>
            </a:r>
            <a:r>
              <a:rPr lang="tr-TR" sz="1050" dirty="0" err="1"/>
              <a:t>McKevitt</a:t>
            </a:r>
            <a:r>
              <a:rPr lang="tr-TR" sz="1050" dirty="0"/>
              <a:t> C, </a:t>
            </a:r>
            <a:r>
              <a:rPr lang="tr-TR" sz="1050" dirty="0" err="1"/>
              <a:t>Emmett</a:t>
            </a:r>
            <a:r>
              <a:rPr lang="tr-TR" sz="1050" dirty="0"/>
              <a:t> E, et al. </a:t>
            </a:r>
            <a:r>
              <a:rPr lang="tr-TR" sz="1050" dirty="0" err="1"/>
              <a:t>The</a:t>
            </a:r>
            <a:r>
              <a:rPr lang="tr-TR" sz="1050" dirty="0"/>
              <a:t> </a:t>
            </a:r>
            <a:r>
              <a:rPr lang="tr-TR" sz="1050" dirty="0" err="1"/>
              <a:t>burden</a:t>
            </a:r>
            <a:r>
              <a:rPr lang="tr-TR" sz="1050" dirty="0"/>
              <a:t> of </a:t>
            </a:r>
            <a:r>
              <a:rPr lang="tr-TR" sz="1050" dirty="0" err="1"/>
              <a:t>stroke</a:t>
            </a:r>
            <a:r>
              <a:rPr lang="tr-TR" sz="1050" dirty="0"/>
              <a:t> in Europe. </a:t>
            </a:r>
            <a:r>
              <a:rPr lang="tr-TR" sz="1050" dirty="0" err="1"/>
              <a:t>London</a:t>
            </a:r>
            <a:r>
              <a:rPr lang="tr-TR" sz="1050" dirty="0"/>
              <a:t>: </a:t>
            </a:r>
            <a:r>
              <a:rPr lang="tr-TR" sz="1050" dirty="0" err="1"/>
              <a:t>Stroke</a:t>
            </a:r>
            <a:r>
              <a:rPr lang="tr-TR" sz="1050" dirty="0"/>
              <a:t> </a:t>
            </a:r>
            <a:r>
              <a:rPr lang="tr-TR" sz="1050" dirty="0" err="1"/>
              <a:t>Alliance</a:t>
            </a:r>
            <a:r>
              <a:rPr lang="tr-TR" sz="1050" dirty="0"/>
              <a:t> </a:t>
            </a:r>
            <a:r>
              <a:rPr lang="tr-TR" sz="1050" dirty="0" err="1"/>
              <a:t>for</a:t>
            </a:r>
            <a:r>
              <a:rPr lang="tr-TR" sz="1050" dirty="0"/>
              <a:t> Europe (SAFE), www.strokeeurope.eu/downloads/ TheBurdenOfStrokeInEuropeReport.pdf (2017, </a:t>
            </a:r>
            <a:r>
              <a:rPr lang="tr-TR" sz="1050" dirty="0" err="1"/>
              <a:t>accessed</a:t>
            </a:r>
            <a:r>
              <a:rPr lang="tr-TR" sz="1050" dirty="0"/>
              <a:t> 19 April 2018).</a:t>
            </a:r>
          </a:p>
        </p:txBody>
      </p:sp>
    </p:spTree>
    <p:extLst>
      <p:ext uri="{BB962C8B-B14F-4D97-AF65-F5344CB8AC3E}">
        <p14:creationId xmlns:p14="http://schemas.microsoft.com/office/powerpoint/2010/main" val="516422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B554809-45A7-4BA6-B3D9-D8C641D47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27798"/>
            <a:ext cx="7886700" cy="4995080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tr-TR" sz="1600" dirty="0"/>
              <a:t>İnme sonrası yaşamı çevreleyen konuları dört kategori altında değerlendirmek uygundur</a:t>
            </a:r>
          </a:p>
          <a:p>
            <a:pPr lvl="1">
              <a:lnSpc>
                <a:spcPct val="160000"/>
              </a:lnSpc>
            </a:pPr>
            <a:r>
              <a:rPr lang="tr-TR" sz="1600" dirty="0"/>
              <a:t>Tıbbi konular</a:t>
            </a:r>
          </a:p>
          <a:p>
            <a:pPr lvl="1">
              <a:lnSpc>
                <a:spcPct val="160000"/>
              </a:lnSpc>
            </a:pPr>
            <a:r>
              <a:rPr lang="tr-TR" sz="1600" dirty="0"/>
              <a:t>Aktivite sorunları</a:t>
            </a:r>
          </a:p>
          <a:p>
            <a:pPr lvl="1">
              <a:lnSpc>
                <a:spcPct val="160000"/>
              </a:lnSpc>
            </a:pPr>
            <a:r>
              <a:rPr lang="tr-TR" sz="1600" dirty="0"/>
              <a:t>Uyum ve refah problemleri</a:t>
            </a:r>
          </a:p>
          <a:p>
            <a:pPr lvl="1">
              <a:lnSpc>
                <a:spcPct val="160000"/>
              </a:lnSpc>
            </a:pPr>
            <a:r>
              <a:rPr lang="tr-TR" sz="1600" dirty="0"/>
              <a:t>Bilgi ve destek ihtiyacı</a:t>
            </a:r>
          </a:p>
          <a:p>
            <a:pPr>
              <a:lnSpc>
                <a:spcPct val="160000"/>
              </a:lnSpc>
            </a:pPr>
            <a:r>
              <a:rPr lang="tr-TR" sz="1600" dirty="0"/>
              <a:t>Bu konuları çevreleyen genel ilkeler </a:t>
            </a:r>
          </a:p>
          <a:p>
            <a:pPr lvl="1">
              <a:lnSpc>
                <a:spcPct val="160000"/>
              </a:lnSpc>
            </a:pPr>
            <a:r>
              <a:rPr lang="tr-TR" sz="1600" dirty="0"/>
              <a:t>İnme geçiren hastaların toplumsal değeri; bu değerlerin toplum ve mevzuatlarca tanınması</a:t>
            </a:r>
          </a:p>
          <a:p>
            <a:pPr lvl="1">
              <a:lnSpc>
                <a:spcPct val="160000"/>
              </a:lnSpc>
            </a:pPr>
            <a:r>
              <a:rPr lang="tr-TR" sz="1600" dirty="0"/>
              <a:t>Resmi rehabilitasyon sona erdikten sonraki bakım planı ihtiyacı</a:t>
            </a:r>
          </a:p>
          <a:p>
            <a:pPr lvl="1">
              <a:lnSpc>
                <a:spcPct val="160000"/>
              </a:lnSpc>
            </a:pPr>
            <a:r>
              <a:rPr lang="tr-TR" sz="1600" dirty="0"/>
              <a:t>Kesintisiz, yapılandırılmış ve koordineli bir destek zinciri ve yaşam boyu hizmetlerin sağlanması ihtiyacı</a:t>
            </a:r>
          </a:p>
        </p:txBody>
      </p:sp>
    </p:spTree>
    <p:extLst>
      <p:ext uri="{BB962C8B-B14F-4D97-AF65-F5344CB8AC3E}">
        <p14:creationId xmlns:p14="http://schemas.microsoft.com/office/powerpoint/2010/main" val="2871512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0048B0C-182C-4F6A-83BE-E6BBDB10B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632" y="1710439"/>
            <a:ext cx="7886700" cy="304023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1800" dirty="0"/>
              <a:t>İnme sonrası dönemde nörolojik yaklaşım ve diğer disiplinler ile uyum içinde çalışmada nörolog kilit bir role sahiptir.</a:t>
            </a:r>
          </a:p>
          <a:p>
            <a:pPr>
              <a:lnSpc>
                <a:spcPct val="150000"/>
              </a:lnSpc>
            </a:pPr>
            <a:r>
              <a:rPr lang="tr-TR" sz="1800" dirty="0"/>
              <a:t>Diyabet, hipertansiyon, aritmi, depresyon, kognitif bozukluk, epilepsi, ağrı ve </a:t>
            </a:r>
            <a:r>
              <a:rPr lang="tr-TR" sz="1800" dirty="0" err="1"/>
              <a:t>spastisite</a:t>
            </a:r>
            <a:r>
              <a:rPr lang="tr-TR" sz="1800" dirty="0"/>
              <a:t> gibi diğer uzun vadeli durumlara da öncelik verilmesi gerekmektedir. </a:t>
            </a:r>
          </a:p>
        </p:txBody>
      </p:sp>
      <p:pic>
        <p:nvPicPr>
          <p:cNvPr id="1026" name="Picture 2" descr="TÜBİTAK - Fas İkili İşbirliği Çağrısı Açılacak - Bursatto">
            <a:extLst>
              <a:ext uri="{FF2B5EF4-FFF2-40B4-BE49-F238E27FC236}">
                <a16:creationId xmlns:a16="http://schemas.microsoft.com/office/drawing/2014/main" id="{524D8BAD-1A89-4331-B1AA-868B153D2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796" y="3895072"/>
            <a:ext cx="4417574" cy="145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981F6E7A-5CCD-499B-9EA1-1FAD9E736EED}"/>
              </a:ext>
            </a:extLst>
          </p:cNvPr>
          <p:cNvSpPr/>
          <p:nvPr/>
        </p:nvSpPr>
        <p:spPr>
          <a:xfrm>
            <a:off x="0" y="5596793"/>
            <a:ext cx="889158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588" indent="-128588">
              <a:buFont typeface="Wingdings" panose="05000000000000000000" pitchFamily="2" charset="2"/>
              <a:buChar char="Ø"/>
            </a:pPr>
            <a:r>
              <a:rPr lang="tr-TR" sz="1050" dirty="0"/>
              <a:t>Stevens E, </a:t>
            </a:r>
            <a:r>
              <a:rPr lang="tr-TR" sz="1050" dirty="0" err="1"/>
              <a:t>McKevitt</a:t>
            </a:r>
            <a:r>
              <a:rPr lang="tr-TR" sz="1050" dirty="0"/>
              <a:t> C, </a:t>
            </a:r>
            <a:r>
              <a:rPr lang="tr-TR" sz="1050" dirty="0" err="1"/>
              <a:t>Emmett</a:t>
            </a:r>
            <a:r>
              <a:rPr lang="tr-TR" sz="1050" dirty="0"/>
              <a:t> E, et al. </a:t>
            </a:r>
            <a:r>
              <a:rPr lang="tr-TR" sz="1050" dirty="0" err="1"/>
              <a:t>The</a:t>
            </a:r>
            <a:r>
              <a:rPr lang="tr-TR" sz="1050" dirty="0"/>
              <a:t> </a:t>
            </a:r>
            <a:r>
              <a:rPr lang="tr-TR" sz="1050" dirty="0" err="1"/>
              <a:t>burden</a:t>
            </a:r>
            <a:r>
              <a:rPr lang="tr-TR" sz="1050" dirty="0"/>
              <a:t> of </a:t>
            </a:r>
            <a:r>
              <a:rPr lang="tr-TR" sz="1050" dirty="0" err="1"/>
              <a:t>stroke</a:t>
            </a:r>
            <a:r>
              <a:rPr lang="tr-TR" sz="1050" dirty="0"/>
              <a:t> in Europe. </a:t>
            </a:r>
            <a:r>
              <a:rPr lang="tr-TR" sz="1050" dirty="0" err="1"/>
              <a:t>London</a:t>
            </a:r>
            <a:r>
              <a:rPr lang="tr-TR" sz="1050" dirty="0"/>
              <a:t>: </a:t>
            </a:r>
            <a:r>
              <a:rPr lang="tr-TR" sz="1050" dirty="0" err="1"/>
              <a:t>Stroke</a:t>
            </a:r>
            <a:r>
              <a:rPr lang="tr-TR" sz="1050" dirty="0"/>
              <a:t> </a:t>
            </a:r>
            <a:r>
              <a:rPr lang="tr-TR" sz="1050" dirty="0" err="1"/>
              <a:t>Alliance</a:t>
            </a:r>
            <a:r>
              <a:rPr lang="tr-TR" sz="1050" dirty="0"/>
              <a:t> </a:t>
            </a:r>
            <a:r>
              <a:rPr lang="tr-TR" sz="1050" dirty="0" err="1"/>
              <a:t>for</a:t>
            </a:r>
            <a:r>
              <a:rPr lang="tr-TR" sz="1050" dirty="0"/>
              <a:t> Europe (SAFE), www.strokeeurope.eu/downloads/ TheBurdenOfStrokeInEuropeReport.pdf (2017, </a:t>
            </a:r>
            <a:r>
              <a:rPr lang="tr-TR" sz="1050" dirty="0" err="1"/>
              <a:t>accessed</a:t>
            </a:r>
            <a:r>
              <a:rPr lang="tr-TR" sz="1050" dirty="0"/>
              <a:t> 19 April 2018).</a:t>
            </a:r>
          </a:p>
        </p:txBody>
      </p:sp>
      <p:sp>
        <p:nvSpPr>
          <p:cNvPr id="6" name="Çerçeve 5">
            <a:extLst>
              <a:ext uri="{FF2B5EF4-FFF2-40B4-BE49-F238E27FC236}">
                <a16:creationId xmlns:a16="http://schemas.microsoft.com/office/drawing/2014/main" id="{96866546-7C94-4E82-9930-16D39AB52353}"/>
              </a:ext>
            </a:extLst>
          </p:cNvPr>
          <p:cNvSpPr/>
          <p:nvPr/>
        </p:nvSpPr>
        <p:spPr>
          <a:xfrm>
            <a:off x="6347506" y="4732328"/>
            <a:ext cx="614150" cy="63116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>
              <a:solidFill>
                <a:schemeClr val="tx1"/>
              </a:solidFill>
            </a:endParaRPr>
          </a:p>
        </p:txBody>
      </p:sp>
      <p:sp>
        <p:nvSpPr>
          <p:cNvPr id="8" name="İçerik Yer Tutucusu 2">
            <a:extLst>
              <a:ext uri="{FF2B5EF4-FFF2-40B4-BE49-F238E27FC236}">
                <a16:creationId xmlns:a16="http://schemas.microsoft.com/office/drawing/2014/main" id="{93DA4119-75ED-4C32-A976-B6AB60EDFAA5}"/>
              </a:ext>
            </a:extLst>
          </p:cNvPr>
          <p:cNvSpPr txBox="1">
            <a:spLocks/>
          </p:cNvSpPr>
          <p:nvPr/>
        </p:nvSpPr>
        <p:spPr>
          <a:xfrm>
            <a:off x="280632" y="676720"/>
            <a:ext cx="7886700" cy="88975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tr-TR" sz="2700" dirty="0"/>
              <a:t>Post-</a:t>
            </a:r>
            <a:r>
              <a:rPr lang="tr-TR" sz="2700" dirty="0" err="1"/>
              <a:t>stroke</a:t>
            </a:r>
            <a:r>
              <a:rPr lang="tr-TR" sz="2700" dirty="0"/>
              <a:t> Dönem ve Nöroloji</a:t>
            </a:r>
          </a:p>
        </p:txBody>
      </p:sp>
    </p:spTree>
    <p:extLst>
      <p:ext uri="{BB962C8B-B14F-4D97-AF65-F5344CB8AC3E}">
        <p14:creationId xmlns:p14="http://schemas.microsoft.com/office/powerpoint/2010/main" val="719978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>
            <a:extLst>
              <a:ext uri="{FF2B5EF4-FFF2-40B4-BE49-F238E27FC236}">
                <a16:creationId xmlns:a16="http://schemas.microsoft.com/office/drawing/2014/main" id="{DC454A46-A187-4EDD-82FF-0C5441FDF39B}"/>
              </a:ext>
            </a:extLst>
          </p:cNvPr>
          <p:cNvSpPr/>
          <p:nvPr/>
        </p:nvSpPr>
        <p:spPr>
          <a:xfrm>
            <a:off x="1036725" y="425419"/>
            <a:ext cx="59666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İnme sonrası bakım ve bunların entegrasyonu</a:t>
            </a:r>
          </a:p>
        </p:txBody>
      </p:sp>
      <p:graphicFrame>
        <p:nvGraphicFramePr>
          <p:cNvPr id="12" name="İçerik Yer Tutucusu 11">
            <a:extLst>
              <a:ext uri="{FF2B5EF4-FFF2-40B4-BE49-F238E27FC236}">
                <a16:creationId xmlns:a16="http://schemas.microsoft.com/office/drawing/2014/main" id="{A8177379-A808-4B9B-9132-5A6C89C57E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5293540"/>
              </p:ext>
            </p:extLst>
          </p:nvPr>
        </p:nvGraphicFramePr>
        <p:xfrm>
          <a:off x="3679198" y="1446192"/>
          <a:ext cx="5279463" cy="368707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009223">
                  <a:extLst>
                    <a:ext uri="{9D8B030D-6E8A-4147-A177-3AD203B41FA5}">
                      <a16:colId xmlns:a16="http://schemas.microsoft.com/office/drawing/2014/main" val="3120706751"/>
                    </a:ext>
                  </a:extLst>
                </a:gridCol>
                <a:gridCol w="1071845">
                  <a:extLst>
                    <a:ext uri="{9D8B030D-6E8A-4147-A177-3AD203B41FA5}">
                      <a16:colId xmlns:a16="http://schemas.microsoft.com/office/drawing/2014/main" val="1178563930"/>
                    </a:ext>
                  </a:extLst>
                </a:gridCol>
                <a:gridCol w="1066571">
                  <a:extLst>
                    <a:ext uri="{9D8B030D-6E8A-4147-A177-3AD203B41FA5}">
                      <a16:colId xmlns:a16="http://schemas.microsoft.com/office/drawing/2014/main" val="3298522785"/>
                    </a:ext>
                  </a:extLst>
                </a:gridCol>
                <a:gridCol w="1065912">
                  <a:extLst>
                    <a:ext uri="{9D8B030D-6E8A-4147-A177-3AD203B41FA5}">
                      <a16:colId xmlns:a16="http://schemas.microsoft.com/office/drawing/2014/main" val="1654660803"/>
                    </a:ext>
                  </a:extLst>
                </a:gridCol>
                <a:gridCol w="1065912">
                  <a:extLst>
                    <a:ext uri="{9D8B030D-6E8A-4147-A177-3AD203B41FA5}">
                      <a16:colId xmlns:a16="http://schemas.microsoft.com/office/drawing/2014/main" val="1303295020"/>
                    </a:ext>
                  </a:extLst>
                </a:gridCol>
              </a:tblGrid>
              <a:tr h="4087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</a:rPr>
                        <a:t> 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</a:rPr>
                        <a:t>Yoğun destek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</a:rPr>
                        <a:t>Daha az yoğun destek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Akran veya toplumsal eğitim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</a:rPr>
                        <a:t>Hayata katılım ve destek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251889"/>
                  </a:ext>
                </a:extLst>
              </a:tr>
              <a:tr h="4879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Bakım ve destek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</a:rPr>
                        <a:t>Kişisel bakım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</a:rPr>
                        <a:t> 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</a:rPr>
                        <a:t>Primer bakım servisleri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</a:rPr>
                        <a:t>Düzenli değerlendirme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</a:rPr>
                        <a:t>Bireysel bütçe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933581"/>
                  </a:ext>
                </a:extLst>
              </a:tr>
              <a:tr h="4087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Yeniden hayata katılım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</a:rPr>
                        <a:t>Psikoterapi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</a:rPr>
                        <a:t> 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</a:rPr>
                        <a:t>Yaşam stili önerileri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</a:rPr>
                        <a:t> 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</a:rPr>
                        <a:t>Uzman hasta program egzersizleri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</a:rPr>
                        <a:t>Bilgi ve tavsiye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</a:rPr>
                        <a:t> 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174641"/>
                  </a:ext>
                </a:extLst>
              </a:tr>
              <a:tr h="617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</a:rPr>
                        <a:t>Pratik yardım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</a:rPr>
                        <a:t>Mesleki destek</a:t>
                      </a:r>
                    </a:p>
                  </a:txBody>
                  <a:tcPr marL="51435" marR="5143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</a:rPr>
                        <a:t>Günlük yaşama destek örneğim alışveriş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</a:rPr>
                        <a:t>İş yaşamına dönüş program ve tavsiyeleri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</a:rPr>
                        <a:t>Transport ve boş vakit değerlendirme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24696"/>
                  </a:ext>
                </a:extLst>
              </a:tr>
              <a:tr h="4087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</a:rPr>
                        <a:t>Çevresel destek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</a:rPr>
                        <a:t>Bakım veren ve aile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</a:rPr>
                        <a:t> 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</a:rPr>
                        <a:t>Bakıcı eğitimi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</a:rPr>
                        <a:t> 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</a:rPr>
                        <a:t>Aile ve bakıcı destek toplantıları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</a:rPr>
                        <a:t>Bakım ve aile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</a:rPr>
                        <a:t> 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235553"/>
                  </a:ext>
                </a:extLst>
              </a:tr>
              <a:tr h="737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İletişim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</a:rPr>
                        <a:t>Konuşma terapisi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</a:rPr>
                        <a:t> 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</a:rPr>
                        <a:t>Grup terapilerine katılım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</a:rPr>
                        <a:t>Akran destek grupları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</a:rPr>
                        <a:t>Erişebilme ve aile bilgilendirme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067712"/>
                  </a:ext>
                </a:extLst>
              </a:tr>
              <a:tr h="617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Mental sağlık ve emosyon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</a:rPr>
                        <a:t>Psikolojik destek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</a:rPr>
                        <a:t> 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</a:rPr>
                        <a:t>Danışmanlık ve destek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</a:rPr>
                        <a:t>Gruplara destek ve yardım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</a:rPr>
                        <a:t>Boş vakit, eğitim, aktivite ve çalışmaya ulaşım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869578"/>
                  </a:ext>
                </a:extLst>
              </a:tr>
            </a:tbl>
          </a:graphicData>
        </a:graphic>
      </p:graphicFrame>
      <p:sp>
        <p:nvSpPr>
          <p:cNvPr id="3" name="Dikdörtgen 2">
            <a:extLst>
              <a:ext uri="{FF2B5EF4-FFF2-40B4-BE49-F238E27FC236}">
                <a16:creationId xmlns:a16="http://schemas.microsoft.com/office/drawing/2014/main" id="{2CC659C3-2039-4ECE-A200-7E69A919804B}"/>
              </a:ext>
            </a:extLst>
          </p:cNvPr>
          <p:cNvSpPr/>
          <p:nvPr/>
        </p:nvSpPr>
        <p:spPr>
          <a:xfrm>
            <a:off x="0" y="5855500"/>
            <a:ext cx="865780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588" indent="-128588">
              <a:buFont typeface="Wingdings" panose="05000000000000000000" pitchFamily="2" charset="2"/>
              <a:buChar char="Ø"/>
            </a:pPr>
            <a:r>
              <a:rPr lang="tr-TR" sz="1050" dirty="0" err="1"/>
              <a:t>Department</a:t>
            </a:r>
            <a:r>
              <a:rPr lang="tr-TR" sz="1050" dirty="0"/>
              <a:t> of </a:t>
            </a:r>
            <a:r>
              <a:rPr lang="tr-TR" sz="1050" dirty="0" err="1"/>
              <a:t>Health</a:t>
            </a:r>
            <a:r>
              <a:rPr lang="tr-TR" sz="1050" dirty="0"/>
              <a:t>. </a:t>
            </a:r>
            <a:r>
              <a:rPr lang="tr-TR" sz="1050" dirty="0" err="1"/>
              <a:t>National</a:t>
            </a:r>
            <a:r>
              <a:rPr lang="tr-TR" sz="1050" dirty="0"/>
              <a:t> </a:t>
            </a:r>
            <a:r>
              <a:rPr lang="tr-TR" sz="1050" dirty="0" err="1"/>
              <a:t>Stroke</a:t>
            </a:r>
            <a:r>
              <a:rPr lang="tr-TR" sz="1050" dirty="0"/>
              <a:t> </a:t>
            </a:r>
            <a:r>
              <a:rPr lang="tr-TR" sz="1050" dirty="0" err="1"/>
              <a:t>Strategy</a:t>
            </a:r>
            <a:r>
              <a:rPr lang="tr-TR" sz="1050" dirty="0"/>
              <a:t>, </a:t>
            </a:r>
            <a:r>
              <a:rPr lang="tr-TR" sz="1050" dirty="0" err="1"/>
              <a:t>December</a:t>
            </a:r>
            <a:r>
              <a:rPr lang="tr-TR" sz="1050" dirty="0"/>
              <a:t> 2007. http://webarchive.nationalarchives.gov. </a:t>
            </a:r>
            <a:r>
              <a:rPr lang="tr-TR" sz="1050" dirty="0" err="1"/>
              <a:t>uk</a:t>
            </a:r>
            <a:r>
              <a:rPr lang="tr-TR" sz="1050" dirty="0"/>
              <a:t>/20130105121530/http://www.dh.gov.uk/en/ </a:t>
            </a:r>
            <a:r>
              <a:rPr lang="tr-TR" sz="1050" dirty="0" err="1"/>
              <a:t>Publicationsandstatistics</a:t>
            </a:r>
            <a:r>
              <a:rPr lang="tr-TR" sz="1050" dirty="0"/>
              <a:t>/Publications/Publications </a:t>
            </a:r>
            <a:r>
              <a:rPr lang="tr-TR" sz="1050" dirty="0" err="1"/>
              <a:t>Policyandguidance</a:t>
            </a:r>
            <a:r>
              <a:rPr lang="tr-TR" sz="1050" dirty="0"/>
              <a:t>/dh_081062 (</a:t>
            </a:r>
            <a:r>
              <a:rPr lang="tr-TR" sz="1050" dirty="0" err="1"/>
              <a:t>accessed</a:t>
            </a:r>
            <a:r>
              <a:rPr lang="tr-TR" sz="1050" dirty="0"/>
              <a:t> 11October 2018)</a:t>
            </a:r>
          </a:p>
        </p:txBody>
      </p:sp>
      <p:sp>
        <p:nvSpPr>
          <p:cNvPr id="4" name="Ok: Sağ 3">
            <a:extLst>
              <a:ext uri="{FF2B5EF4-FFF2-40B4-BE49-F238E27FC236}">
                <a16:creationId xmlns:a16="http://schemas.microsoft.com/office/drawing/2014/main" id="{335072BB-865D-48CD-96B7-5D19A9F20211}"/>
              </a:ext>
            </a:extLst>
          </p:cNvPr>
          <p:cNvSpPr/>
          <p:nvPr/>
        </p:nvSpPr>
        <p:spPr>
          <a:xfrm>
            <a:off x="3265460" y="3018478"/>
            <a:ext cx="247115" cy="54249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r-TR" sz="135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80E529EA-29A3-4A24-9080-72E65BF8BA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39" t="1504" r="10972" b="1"/>
          <a:stretch/>
        </p:blipFill>
        <p:spPr>
          <a:xfrm>
            <a:off x="0" y="1717442"/>
            <a:ext cx="3002507" cy="326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02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86B7ED1-E674-4F06-9405-125182454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63498"/>
            <a:ext cx="7886700" cy="3263504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tr-TR" sz="1800" dirty="0"/>
              <a:t>İnme sonrası dönemde en iyi bakımın nasıl olacağına dair bir model yoktur.</a:t>
            </a:r>
          </a:p>
          <a:p>
            <a:pPr>
              <a:lnSpc>
                <a:spcPct val="160000"/>
              </a:lnSpc>
            </a:pPr>
            <a:r>
              <a:rPr lang="tr-TR" sz="1800" dirty="0"/>
              <a:t>Asgari bakım standartları geliştirmemiz ve bunları ölçmemiz gerekmektedir.</a:t>
            </a:r>
          </a:p>
          <a:p>
            <a:pPr>
              <a:lnSpc>
                <a:spcPct val="160000"/>
              </a:lnSpc>
            </a:pPr>
            <a:r>
              <a:rPr lang="tr-TR" sz="1800" dirty="0"/>
              <a:t>Günlük yaşam kalitesi, sağlıkla ilgili yaşam kalitesi, ruh hali, ağrı, rehabilitasyon ve toplumsal destek inme geçiren hastalar için önemlidir.</a:t>
            </a:r>
          </a:p>
          <a:p>
            <a:pPr>
              <a:lnSpc>
                <a:spcPct val="160000"/>
              </a:lnSpc>
            </a:pPr>
            <a:r>
              <a:rPr lang="tr-TR" sz="1800" dirty="0"/>
              <a:t>Bakıcı ve aile desteği ile ilgili sorunlar da bu sürece dahil edilmelidir.</a:t>
            </a:r>
          </a:p>
        </p:txBody>
      </p:sp>
    </p:spTree>
    <p:extLst>
      <p:ext uri="{BB962C8B-B14F-4D97-AF65-F5344CB8AC3E}">
        <p14:creationId xmlns:p14="http://schemas.microsoft.com/office/powerpoint/2010/main" val="2838677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BF0A0B0-8849-4B6B-BB62-E67956828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979" y="2049196"/>
            <a:ext cx="2936487" cy="2042574"/>
          </a:xfrm>
        </p:spPr>
        <p:txBody>
          <a:bodyPr>
            <a:normAutofit fontScale="92500"/>
          </a:bodyPr>
          <a:lstStyle/>
          <a:p>
            <a:pPr marL="685800" lvl="1" indent="-342900">
              <a:lnSpc>
                <a:spcPct val="150000"/>
              </a:lnSpc>
              <a:buFont typeface="+mj-lt"/>
              <a:buAutoNum type="arabicPeriod"/>
            </a:pPr>
            <a:r>
              <a:rPr lang="tr-TR" sz="1500" dirty="0"/>
              <a:t>Sağlık sorunları</a:t>
            </a:r>
          </a:p>
          <a:p>
            <a:pPr marL="685800" lvl="1" indent="-342900">
              <a:lnSpc>
                <a:spcPct val="150000"/>
              </a:lnSpc>
              <a:buFont typeface="+mj-lt"/>
              <a:buAutoNum type="arabicPeriod"/>
            </a:pPr>
            <a:r>
              <a:rPr lang="tr-TR" sz="1500" dirty="0"/>
              <a:t>Aktivite sorunları</a:t>
            </a:r>
          </a:p>
          <a:p>
            <a:pPr marL="685800" lvl="1" indent="-342900">
              <a:lnSpc>
                <a:spcPct val="150000"/>
              </a:lnSpc>
              <a:buFont typeface="+mj-lt"/>
              <a:buAutoNum type="arabicPeriod"/>
            </a:pPr>
            <a:r>
              <a:rPr lang="tr-TR" sz="1500" dirty="0"/>
              <a:t>Uyum ve refah sorunları</a:t>
            </a:r>
          </a:p>
          <a:p>
            <a:pPr marL="685800" lvl="1" indent="-342900">
              <a:lnSpc>
                <a:spcPct val="150000"/>
              </a:lnSpc>
              <a:buFont typeface="+mj-lt"/>
              <a:buAutoNum type="arabicPeriod"/>
            </a:pPr>
            <a:r>
              <a:rPr lang="tr-TR" sz="1500" dirty="0"/>
              <a:t>Birey, bakıcılar/ebeveynler için bilgi ve destek konuları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7AFF228B-404D-41A6-B218-5C5703035A4B}"/>
              </a:ext>
            </a:extLst>
          </p:cNvPr>
          <p:cNvSpPr/>
          <p:nvPr/>
        </p:nvSpPr>
        <p:spPr>
          <a:xfrm>
            <a:off x="0" y="6352624"/>
            <a:ext cx="926341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588" indent="-128588">
              <a:buFont typeface="Wingdings" panose="05000000000000000000" pitchFamily="2" charset="2"/>
              <a:buChar char="Ø"/>
            </a:pPr>
            <a:r>
              <a:rPr lang="tr-TR" sz="1050" dirty="0" err="1">
                <a:solidFill>
                  <a:srgbClr val="222222"/>
                </a:solidFill>
                <a:latin typeface="Arial" panose="020B0604020202020204" pitchFamily="34" charset="0"/>
              </a:rPr>
              <a:t>Norrving</a:t>
            </a:r>
            <a:r>
              <a:rPr lang="tr-TR" sz="1050" dirty="0">
                <a:solidFill>
                  <a:srgbClr val="222222"/>
                </a:solidFill>
                <a:latin typeface="Arial" panose="020B0604020202020204" pitchFamily="34" charset="0"/>
              </a:rPr>
              <a:t> B, et al (2018). Action plan </a:t>
            </a:r>
            <a:r>
              <a:rPr lang="tr-TR" sz="1050" dirty="0" err="1">
                <a:solidFill>
                  <a:srgbClr val="222222"/>
                </a:solidFill>
                <a:latin typeface="Arial" panose="020B0604020202020204" pitchFamily="34" charset="0"/>
              </a:rPr>
              <a:t>for</a:t>
            </a:r>
            <a:r>
              <a:rPr lang="tr-TR" sz="105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tr-TR" sz="1050" dirty="0" err="1">
                <a:solidFill>
                  <a:srgbClr val="222222"/>
                </a:solidFill>
                <a:latin typeface="Arial" panose="020B0604020202020204" pitchFamily="34" charset="0"/>
              </a:rPr>
              <a:t>stroke</a:t>
            </a:r>
            <a:r>
              <a:rPr lang="tr-TR" sz="1050" dirty="0">
                <a:solidFill>
                  <a:srgbClr val="222222"/>
                </a:solidFill>
                <a:latin typeface="Arial" panose="020B0604020202020204" pitchFamily="34" charset="0"/>
              </a:rPr>
              <a:t> in Europe 2018–2030. </a:t>
            </a:r>
            <a:r>
              <a:rPr lang="tr-TR" sz="1050" i="1" dirty="0" err="1">
                <a:solidFill>
                  <a:srgbClr val="222222"/>
                </a:solidFill>
                <a:latin typeface="Arial" panose="020B0604020202020204" pitchFamily="34" charset="0"/>
              </a:rPr>
              <a:t>European</a:t>
            </a:r>
            <a:r>
              <a:rPr lang="tr-TR" sz="1050" i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tr-TR" sz="1050" i="1" dirty="0" err="1">
                <a:solidFill>
                  <a:srgbClr val="222222"/>
                </a:solidFill>
                <a:latin typeface="Arial" panose="020B0604020202020204" pitchFamily="34" charset="0"/>
              </a:rPr>
              <a:t>stroke</a:t>
            </a:r>
            <a:r>
              <a:rPr lang="tr-TR" sz="1050" i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tr-TR" sz="1050" i="1" dirty="0" err="1">
                <a:solidFill>
                  <a:srgbClr val="222222"/>
                </a:solidFill>
                <a:latin typeface="Arial" panose="020B0604020202020204" pitchFamily="34" charset="0"/>
              </a:rPr>
              <a:t>journal</a:t>
            </a:r>
            <a:endParaRPr lang="tr-TR" sz="1050" dirty="0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A94ABF4E-C745-486B-8264-C9FDC407A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1460"/>
            <a:ext cx="5768807" cy="3840310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945CAA42-ACBD-4C3A-8CFF-2C0265402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2022" y="2235611"/>
            <a:ext cx="3260897" cy="3957629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2ED3D01A-138B-4593-8B42-B6EBF63D4579}"/>
              </a:ext>
            </a:extLst>
          </p:cNvPr>
          <p:cNvSpPr/>
          <p:nvPr/>
        </p:nvSpPr>
        <p:spPr>
          <a:xfrm>
            <a:off x="5773491" y="1297594"/>
            <a:ext cx="3489927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dirty="0"/>
              <a:t>İnmede sonrası sorunlar</a:t>
            </a:r>
          </a:p>
        </p:txBody>
      </p:sp>
    </p:spTree>
    <p:extLst>
      <p:ext uri="{BB962C8B-B14F-4D97-AF65-F5344CB8AC3E}">
        <p14:creationId xmlns:p14="http://schemas.microsoft.com/office/powerpoint/2010/main" val="1094260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CCD5A12-83C1-4D6E-BC13-B5B0D6C3A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519" y="1368028"/>
            <a:ext cx="7886700" cy="626909"/>
          </a:xfrm>
        </p:spPr>
        <p:txBody>
          <a:bodyPr>
            <a:normAutofit fontScale="90000"/>
          </a:bodyPr>
          <a:lstStyle/>
          <a:p>
            <a:r>
              <a:rPr lang="tr-TR" sz="3000" dirty="0"/>
              <a:t>Sağlık sorunları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1EA2B0C-2912-4891-A43A-E6998D26C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50125"/>
            <a:ext cx="7886700" cy="3639848"/>
          </a:xfrm>
        </p:spPr>
        <p:txBody>
          <a:bodyPr>
            <a:normAutofit fontScale="70000" lnSpcReduction="20000"/>
          </a:bodyPr>
          <a:lstStyle/>
          <a:p>
            <a:pPr marL="342900" lvl="1" indent="0">
              <a:lnSpc>
                <a:spcPct val="170000"/>
              </a:lnSpc>
              <a:buNone/>
            </a:pPr>
            <a:r>
              <a:rPr lang="tr-TR" dirty="0"/>
              <a:t>•</a:t>
            </a:r>
            <a:r>
              <a:rPr lang="tr-TR" b="1" dirty="0"/>
              <a:t>Aşikar ve spesifik inme sonrası sorunlar </a:t>
            </a:r>
            <a:r>
              <a:rPr lang="tr-TR" dirty="0"/>
              <a:t>&gt;&gt;&gt; Ekstremite fonksiyonu, görme, </a:t>
            </a:r>
            <a:r>
              <a:rPr lang="tr-TR" dirty="0" err="1"/>
              <a:t>disfaji</a:t>
            </a:r>
            <a:r>
              <a:rPr lang="tr-TR" dirty="0"/>
              <a:t>, </a:t>
            </a:r>
            <a:r>
              <a:rPr lang="tr-TR" dirty="0" err="1"/>
              <a:t>spastisite</a:t>
            </a:r>
            <a:endParaRPr lang="tr-TR" dirty="0"/>
          </a:p>
          <a:p>
            <a:pPr marL="342900" lvl="1" indent="0">
              <a:lnSpc>
                <a:spcPct val="170000"/>
              </a:lnSpc>
              <a:buNone/>
            </a:pPr>
            <a:r>
              <a:rPr lang="tr-TR" dirty="0"/>
              <a:t>• </a:t>
            </a:r>
            <a:r>
              <a:rPr lang="tr-TR" b="1" dirty="0"/>
              <a:t>Gizli inme sonrası </a:t>
            </a:r>
            <a:r>
              <a:rPr lang="tr-TR" b="1" dirty="0" err="1"/>
              <a:t>defisitler</a:t>
            </a:r>
            <a:r>
              <a:rPr lang="tr-TR" b="1" dirty="0"/>
              <a:t> </a:t>
            </a:r>
            <a:r>
              <a:rPr lang="tr-TR" dirty="0"/>
              <a:t>&gt;&gt;&gt; Psikolojik, bilişsel, depresyon, </a:t>
            </a:r>
            <a:r>
              <a:rPr lang="tr-TR" dirty="0" err="1"/>
              <a:t>anksiyete</a:t>
            </a:r>
            <a:r>
              <a:rPr lang="tr-TR" dirty="0"/>
              <a:t>, iletişim, yorgunluk, </a:t>
            </a:r>
            <a:r>
              <a:rPr lang="tr-TR" dirty="0" err="1"/>
              <a:t>inkontinans</a:t>
            </a:r>
            <a:endParaRPr lang="tr-TR" dirty="0"/>
          </a:p>
          <a:p>
            <a:pPr marL="342900" lvl="1" indent="0">
              <a:lnSpc>
                <a:spcPct val="170000"/>
              </a:lnSpc>
              <a:buNone/>
            </a:pPr>
            <a:r>
              <a:rPr lang="tr-TR" dirty="0"/>
              <a:t>• </a:t>
            </a:r>
            <a:r>
              <a:rPr lang="tr-TR" b="1" dirty="0" err="1"/>
              <a:t>Demans</a:t>
            </a:r>
            <a:r>
              <a:rPr lang="tr-TR" b="1" dirty="0"/>
              <a:t> (ilaç etkileri) dahil olmak üzere ve yaşlılıkla ilişkili durumlar </a:t>
            </a:r>
            <a:r>
              <a:rPr lang="tr-TR" dirty="0"/>
              <a:t>&gt;&gt;&gt; </a:t>
            </a:r>
            <a:r>
              <a:rPr lang="tr-TR" dirty="0" err="1"/>
              <a:t>mental</a:t>
            </a:r>
            <a:r>
              <a:rPr lang="tr-TR" dirty="0"/>
              <a:t> ve kognitif problemler</a:t>
            </a:r>
          </a:p>
          <a:p>
            <a:pPr marL="342900" lvl="1" indent="0">
              <a:lnSpc>
                <a:spcPct val="170000"/>
              </a:lnSpc>
              <a:buNone/>
            </a:pPr>
            <a:r>
              <a:rPr lang="tr-TR" dirty="0"/>
              <a:t>• </a:t>
            </a:r>
            <a:r>
              <a:rPr lang="tr-TR" b="1" dirty="0"/>
              <a:t>İkincil </a:t>
            </a:r>
            <a:r>
              <a:rPr lang="tr-TR" b="1" dirty="0" err="1"/>
              <a:t>profilaksi</a:t>
            </a:r>
            <a:r>
              <a:rPr lang="tr-TR" b="1" dirty="0"/>
              <a:t> </a:t>
            </a:r>
            <a:r>
              <a:rPr lang="tr-TR" dirty="0"/>
              <a:t>&gt;&gt;&gt; İlaç, diyet ve egzersiz</a:t>
            </a:r>
          </a:p>
          <a:p>
            <a:pPr marL="342900" lvl="1" indent="0">
              <a:lnSpc>
                <a:spcPct val="170000"/>
              </a:lnSpc>
              <a:buNone/>
            </a:pPr>
            <a:r>
              <a:rPr lang="tr-TR" dirty="0"/>
              <a:t>• </a:t>
            </a:r>
            <a:r>
              <a:rPr lang="tr-TR" b="1" dirty="0"/>
              <a:t>Ek problemler </a:t>
            </a:r>
            <a:r>
              <a:rPr lang="tr-TR" dirty="0"/>
              <a:t>&gt;&gt;&gt; Epilepsi ve depresyon</a:t>
            </a:r>
          </a:p>
        </p:txBody>
      </p:sp>
    </p:spTree>
    <p:extLst>
      <p:ext uri="{BB962C8B-B14F-4D97-AF65-F5344CB8AC3E}">
        <p14:creationId xmlns:p14="http://schemas.microsoft.com/office/powerpoint/2010/main" val="2467719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892EF9F-C374-6B3B-1E04-9A764C055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7992E08D-8849-575B-E61E-31394CB806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525" y="365125"/>
            <a:ext cx="7194752" cy="6033031"/>
          </a:xfrm>
        </p:spPr>
      </p:pic>
    </p:spTree>
    <p:extLst>
      <p:ext uri="{BB962C8B-B14F-4D97-AF65-F5344CB8AC3E}">
        <p14:creationId xmlns:p14="http://schemas.microsoft.com/office/powerpoint/2010/main" val="3435365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DBFFC8B-8209-4CA2-A4D0-C8C373A84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934" y="1088926"/>
            <a:ext cx="7886700" cy="994172"/>
          </a:xfrm>
        </p:spPr>
        <p:txBody>
          <a:bodyPr>
            <a:normAutofit/>
          </a:bodyPr>
          <a:lstStyle/>
          <a:p>
            <a:r>
              <a:rPr lang="tr-TR" sz="2700" dirty="0"/>
              <a:t>Aktivite sorunları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ED7D2E9-64DC-45B3-8AA9-C658DC124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83097"/>
            <a:ext cx="7886700" cy="3263504"/>
          </a:xfrm>
        </p:spPr>
        <p:txBody>
          <a:bodyPr>
            <a:normAutofit fontScale="85000" lnSpcReduction="20000"/>
          </a:bodyPr>
          <a:lstStyle/>
          <a:p>
            <a:pPr marL="342900" lvl="1" indent="0">
              <a:lnSpc>
                <a:spcPct val="150000"/>
              </a:lnSpc>
              <a:buNone/>
            </a:pPr>
            <a:r>
              <a:rPr lang="tr-TR" dirty="0"/>
              <a:t>• </a:t>
            </a:r>
            <a:r>
              <a:rPr lang="tr-TR" b="1" dirty="0"/>
              <a:t>Mesleki destek </a:t>
            </a:r>
            <a:r>
              <a:rPr lang="tr-TR" dirty="0"/>
              <a:t>– işe veya eğitime geri dönüş</a:t>
            </a:r>
          </a:p>
          <a:p>
            <a:pPr marL="342900" lvl="1" indent="0">
              <a:lnSpc>
                <a:spcPct val="150000"/>
              </a:lnSpc>
              <a:buNone/>
            </a:pPr>
            <a:r>
              <a:rPr lang="tr-TR" dirty="0"/>
              <a:t>• Ulaşım ve erişim dahil hareketlilik</a:t>
            </a:r>
          </a:p>
          <a:p>
            <a:pPr marL="342900" lvl="1" indent="0">
              <a:lnSpc>
                <a:spcPct val="150000"/>
              </a:lnSpc>
              <a:buNone/>
            </a:pPr>
            <a:r>
              <a:rPr lang="tr-TR" dirty="0"/>
              <a:t>• Aile ve toplumdaki rolü </a:t>
            </a:r>
          </a:p>
          <a:p>
            <a:pPr marL="342900" lvl="1" indent="0">
              <a:lnSpc>
                <a:spcPct val="150000"/>
              </a:lnSpc>
              <a:buNone/>
            </a:pPr>
            <a:r>
              <a:rPr lang="tr-TR" dirty="0"/>
              <a:t>• Arkadaşlıklar – arkadaş edinme</a:t>
            </a:r>
          </a:p>
          <a:p>
            <a:pPr marL="342900" lvl="1" indent="0">
              <a:lnSpc>
                <a:spcPct val="150000"/>
              </a:lnSpc>
              <a:buNone/>
            </a:pPr>
            <a:r>
              <a:rPr lang="tr-TR" dirty="0"/>
              <a:t>• Anahtar yaşam geçişleri, </a:t>
            </a:r>
            <a:r>
              <a:rPr lang="tr-TR" dirty="0" err="1"/>
              <a:t>örn</a:t>
            </a:r>
            <a:r>
              <a:rPr lang="tr-TR" dirty="0"/>
              <a:t>. okula başlama, rehabilitasyondan taburcu olma</a:t>
            </a:r>
          </a:p>
          <a:p>
            <a:pPr marL="342900" lvl="1" indent="0">
              <a:lnSpc>
                <a:spcPct val="150000"/>
              </a:lnSpc>
              <a:buNone/>
            </a:pPr>
            <a:r>
              <a:rPr lang="tr-TR" dirty="0"/>
              <a:t>• İletişim</a:t>
            </a:r>
          </a:p>
        </p:txBody>
      </p:sp>
    </p:spTree>
    <p:extLst>
      <p:ext uri="{BB962C8B-B14F-4D97-AF65-F5344CB8AC3E}">
        <p14:creationId xmlns:p14="http://schemas.microsoft.com/office/powerpoint/2010/main" val="4409253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A078078-5169-4365-8E98-9BD76A1F0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160" y="1286142"/>
            <a:ext cx="7886700" cy="994172"/>
          </a:xfrm>
        </p:spPr>
        <p:txBody>
          <a:bodyPr>
            <a:normAutofit/>
          </a:bodyPr>
          <a:lstStyle/>
          <a:p>
            <a:r>
              <a:rPr lang="tr-TR" sz="2700" dirty="0"/>
              <a:t>Uyum ve refah sorunları</a:t>
            </a:r>
            <a:br>
              <a:rPr lang="tr-TR" sz="3000" dirty="0"/>
            </a:br>
            <a:endParaRPr lang="tr-TR" sz="30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4C77566-D012-4AA1-946C-9407DFF7D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42224"/>
            <a:ext cx="7886700" cy="3263504"/>
          </a:xfrm>
        </p:spPr>
        <p:txBody>
          <a:bodyPr>
            <a:normAutofit fontScale="85000" lnSpcReduction="10000"/>
          </a:bodyPr>
          <a:lstStyle/>
          <a:p>
            <a:pPr marL="342900" lvl="1" indent="0">
              <a:lnSpc>
                <a:spcPct val="150000"/>
              </a:lnSpc>
              <a:buNone/>
            </a:pPr>
            <a:r>
              <a:rPr lang="tr-TR" dirty="0"/>
              <a:t>• </a:t>
            </a:r>
            <a:r>
              <a:rPr lang="tr-TR" b="1" dirty="0"/>
              <a:t>Yeni hayatla uzlaşmak</a:t>
            </a:r>
          </a:p>
          <a:p>
            <a:pPr marL="342900" lvl="1" indent="0">
              <a:lnSpc>
                <a:spcPct val="150000"/>
              </a:lnSpc>
              <a:buNone/>
            </a:pPr>
            <a:r>
              <a:rPr lang="tr-TR" dirty="0"/>
              <a:t>• Uyku, yorgunluk ve güven gibi belirli bireysel sorunlar</a:t>
            </a:r>
          </a:p>
          <a:p>
            <a:pPr marL="342900" lvl="1" indent="0">
              <a:lnSpc>
                <a:spcPct val="150000"/>
              </a:lnSpc>
              <a:buNone/>
            </a:pPr>
            <a:r>
              <a:rPr lang="tr-TR" dirty="0"/>
              <a:t>• Mutluluk/yaşam doyumu/yalnızlık</a:t>
            </a:r>
          </a:p>
          <a:p>
            <a:pPr marL="342900" lvl="1" indent="0">
              <a:lnSpc>
                <a:spcPct val="150000"/>
              </a:lnSpc>
              <a:buNone/>
            </a:pPr>
            <a:r>
              <a:rPr lang="tr-TR" dirty="0"/>
              <a:t>• Değişen gelecek beklentileri için ebeveynlerin/bakıcıların uyumu</a:t>
            </a:r>
          </a:p>
          <a:p>
            <a:pPr marL="342900" lvl="1" indent="0">
              <a:lnSpc>
                <a:spcPct val="150000"/>
              </a:lnSpc>
              <a:buNone/>
            </a:pPr>
            <a:r>
              <a:rPr lang="tr-TR" dirty="0"/>
              <a:t>• Duygusal, davranışsal ve </a:t>
            </a:r>
            <a:r>
              <a:rPr lang="tr-TR" dirty="0" err="1"/>
              <a:t>psikososyal</a:t>
            </a:r>
            <a:r>
              <a:rPr lang="tr-TR" dirty="0"/>
              <a:t> alanlar</a:t>
            </a:r>
          </a:p>
          <a:p>
            <a:pPr marL="342900" lvl="1" indent="0">
              <a:lnSpc>
                <a:spcPct val="150000"/>
              </a:lnSpc>
              <a:buNone/>
            </a:pPr>
            <a:r>
              <a:rPr lang="tr-TR" dirty="0"/>
              <a:t>• Huzurevi/yatak bakımı dahil çevresel </a:t>
            </a:r>
          </a:p>
        </p:txBody>
      </p:sp>
    </p:spTree>
    <p:extLst>
      <p:ext uri="{BB962C8B-B14F-4D97-AF65-F5344CB8AC3E}">
        <p14:creationId xmlns:p14="http://schemas.microsoft.com/office/powerpoint/2010/main" val="3484096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24BA182-F6A1-466A-B726-40A0BAD19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104" y="1120858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tr-TR" sz="3000" dirty="0"/>
              <a:t>Birey ve bakıcılar/ebeveynler için bilgi ve destek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6792B7D-B1E4-4B21-A39C-3234438C2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045" y="1910315"/>
            <a:ext cx="7989911" cy="3497771"/>
          </a:xfrm>
        </p:spPr>
        <p:txBody>
          <a:bodyPr>
            <a:normAutofit fontScale="62500" lnSpcReduction="20000"/>
          </a:bodyPr>
          <a:lstStyle/>
          <a:p>
            <a:pPr marL="342900" lvl="1" indent="0">
              <a:lnSpc>
                <a:spcPct val="170000"/>
              </a:lnSpc>
              <a:buNone/>
            </a:pPr>
            <a:r>
              <a:rPr lang="tr-TR" dirty="0"/>
              <a:t>• Psikolojik ve duygusal destek</a:t>
            </a:r>
          </a:p>
          <a:p>
            <a:pPr marL="342900" lvl="1" indent="0">
              <a:lnSpc>
                <a:spcPct val="170000"/>
              </a:lnSpc>
              <a:buNone/>
            </a:pPr>
            <a:r>
              <a:rPr lang="tr-TR" dirty="0"/>
              <a:t>• Bilişsel destek</a:t>
            </a:r>
          </a:p>
          <a:p>
            <a:pPr marL="342900" lvl="1" indent="0">
              <a:lnSpc>
                <a:spcPct val="170000"/>
              </a:lnSpc>
              <a:buNone/>
            </a:pPr>
            <a:r>
              <a:rPr lang="tr-TR" dirty="0"/>
              <a:t>• Mali destek</a:t>
            </a:r>
          </a:p>
          <a:p>
            <a:pPr marL="342900" lvl="1" indent="0">
              <a:lnSpc>
                <a:spcPct val="170000"/>
              </a:lnSpc>
              <a:buNone/>
            </a:pPr>
            <a:r>
              <a:rPr lang="tr-TR" dirty="0"/>
              <a:t>• Uzun vadeli destek grupları, akran desteği </a:t>
            </a:r>
          </a:p>
          <a:p>
            <a:pPr marL="342900" lvl="1" indent="0">
              <a:lnSpc>
                <a:spcPct val="170000"/>
              </a:lnSpc>
              <a:buNone/>
            </a:pPr>
            <a:r>
              <a:rPr lang="tr-TR" dirty="0"/>
              <a:t>• Toplum entegrasyonu – yalnızlık/izolasyon</a:t>
            </a:r>
          </a:p>
          <a:p>
            <a:pPr marL="342900" lvl="1" indent="0">
              <a:lnSpc>
                <a:spcPct val="170000"/>
              </a:lnSpc>
              <a:buNone/>
            </a:pPr>
            <a:r>
              <a:rPr lang="tr-TR" dirty="0"/>
              <a:t>• Belirli görevlerde pratik yardım, </a:t>
            </a:r>
            <a:r>
              <a:rPr lang="tr-TR" dirty="0" err="1"/>
              <a:t>örn</a:t>
            </a:r>
            <a:r>
              <a:rPr lang="tr-TR" dirty="0"/>
              <a:t>. ev işi ve alışveriş</a:t>
            </a:r>
          </a:p>
          <a:p>
            <a:pPr marL="342900" lvl="1" indent="0">
              <a:lnSpc>
                <a:spcPct val="170000"/>
              </a:lnSpc>
              <a:buNone/>
            </a:pPr>
            <a:r>
              <a:rPr lang="tr-TR" dirty="0"/>
              <a:t>• Bakıcı desteği</a:t>
            </a:r>
          </a:p>
          <a:p>
            <a:pPr marL="342900" lvl="1" indent="0">
              <a:lnSpc>
                <a:spcPct val="170000"/>
              </a:lnSpc>
              <a:buNone/>
            </a:pPr>
            <a:r>
              <a:rPr lang="tr-TR" dirty="0"/>
              <a:t>• Web tabanlı müdahaleler, tele-rehabilitasyon, sesli kitaplar, sanal gerçeklik tabanlı destek</a:t>
            </a:r>
          </a:p>
        </p:txBody>
      </p:sp>
    </p:spTree>
    <p:extLst>
      <p:ext uri="{BB962C8B-B14F-4D97-AF65-F5344CB8AC3E}">
        <p14:creationId xmlns:p14="http://schemas.microsoft.com/office/powerpoint/2010/main" val="2355023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3CAB379-3AF9-46BC-AFD8-8048EC3C2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9530"/>
            <a:ext cx="7886700" cy="234656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tr-TR" sz="1800" dirty="0"/>
              <a:t>Bu ayrıntılı bir liste değildir, inme sonrası yaşam süresi boyunca karşılaşılan sorunların genişliği ve derinliğinin bir göstergesidir.</a:t>
            </a:r>
          </a:p>
          <a:p>
            <a:pPr>
              <a:lnSpc>
                <a:spcPct val="200000"/>
              </a:lnSpc>
            </a:pPr>
            <a:r>
              <a:rPr lang="tr-TR" sz="1800" dirty="0"/>
              <a:t>Ancak yaşam kalitesini etkileyen bunlar dışında birçok faktör de bulunmaktadır.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35C0A7CE-D4ED-437C-A9C4-0BA0B5704E3E}"/>
              </a:ext>
            </a:extLst>
          </p:cNvPr>
          <p:cNvSpPr/>
          <p:nvPr/>
        </p:nvSpPr>
        <p:spPr>
          <a:xfrm>
            <a:off x="0" y="6223632"/>
            <a:ext cx="840019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588" indent="-128588">
              <a:buFont typeface="Wingdings" panose="05000000000000000000" pitchFamily="2" charset="2"/>
              <a:buChar char="Ø"/>
            </a:pPr>
            <a:r>
              <a:rPr lang="tr-TR" sz="1050" dirty="0" err="1">
                <a:solidFill>
                  <a:srgbClr val="222222"/>
                </a:solidFill>
                <a:latin typeface="Arial" panose="020B0604020202020204" pitchFamily="34" charset="0"/>
              </a:rPr>
              <a:t>Norrving</a:t>
            </a:r>
            <a:r>
              <a:rPr lang="tr-TR" sz="1050" dirty="0">
                <a:solidFill>
                  <a:srgbClr val="222222"/>
                </a:solidFill>
                <a:latin typeface="Arial" panose="020B0604020202020204" pitchFamily="34" charset="0"/>
              </a:rPr>
              <a:t> B, et al. (2018). Action plan </a:t>
            </a:r>
            <a:r>
              <a:rPr lang="tr-TR" sz="1050" dirty="0" err="1">
                <a:solidFill>
                  <a:srgbClr val="222222"/>
                </a:solidFill>
                <a:latin typeface="Arial" panose="020B0604020202020204" pitchFamily="34" charset="0"/>
              </a:rPr>
              <a:t>for</a:t>
            </a:r>
            <a:r>
              <a:rPr lang="tr-TR" sz="105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tr-TR" sz="1050" dirty="0" err="1">
                <a:solidFill>
                  <a:srgbClr val="222222"/>
                </a:solidFill>
                <a:latin typeface="Arial" panose="020B0604020202020204" pitchFamily="34" charset="0"/>
              </a:rPr>
              <a:t>stroke</a:t>
            </a:r>
            <a:r>
              <a:rPr lang="tr-TR" sz="1050" dirty="0">
                <a:solidFill>
                  <a:srgbClr val="222222"/>
                </a:solidFill>
                <a:latin typeface="Arial" panose="020B0604020202020204" pitchFamily="34" charset="0"/>
              </a:rPr>
              <a:t> in Europe 2018–2030. </a:t>
            </a:r>
            <a:r>
              <a:rPr lang="tr-TR" sz="1050" i="1" dirty="0" err="1">
                <a:solidFill>
                  <a:srgbClr val="222222"/>
                </a:solidFill>
                <a:latin typeface="Arial" panose="020B0604020202020204" pitchFamily="34" charset="0"/>
              </a:rPr>
              <a:t>European</a:t>
            </a:r>
            <a:r>
              <a:rPr lang="tr-TR" sz="1050" i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tr-TR" sz="1050" i="1" dirty="0" err="1">
                <a:solidFill>
                  <a:srgbClr val="222222"/>
                </a:solidFill>
                <a:latin typeface="Arial" panose="020B0604020202020204" pitchFamily="34" charset="0"/>
              </a:rPr>
              <a:t>stroke</a:t>
            </a:r>
            <a:r>
              <a:rPr lang="tr-TR" sz="1050" i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tr-TR" sz="1050" i="1" dirty="0" err="1">
                <a:solidFill>
                  <a:srgbClr val="222222"/>
                </a:solidFill>
                <a:latin typeface="Arial" panose="020B0604020202020204" pitchFamily="34" charset="0"/>
              </a:rPr>
              <a:t>journal</a:t>
            </a:r>
            <a:r>
              <a:rPr lang="tr-TR" sz="1050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tr-TR" sz="1050" i="1" dirty="0">
                <a:solidFill>
                  <a:srgbClr val="222222"/>
                </a:solidFill>
                <a:latin typeface="Arial" panose="020B0604020202020204" pitchFamily="34" charset="0"/>
              </a:rPr>
              <a:t>3</a:t>
            </a:r>
            <a:r>
              <a:rPr lang="tr-TR" sz="1050" dirty="0">
                <a:solidFill>
                  <a:srgbClr val="222222"/>
                </a:solidFill>
                <a:latin typeface="Arial" panose="020B0604020202020204" pitchFamily="34" charset="0"/>
              </a:rPr>
              <a:t>(4), 309-336.</a:t>
            </a:r>
            <a:endParaRPr lang="tr-TR" sz="1050" dirty="0"/>
          </a:p>
        </p:txBody>
      </p:sp>
    </p:spTree>
    <p:extLst>
      <p:ext uri="{BB962C8B-B14F-4D97-AF65-F5344CB8AC3E}">
        <p14:creationId xmlns:p14="http://schemas.microsoft.com/office/powerpoint/2010/main" val="12415817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700168-0472-4B6D-8FAF-C6F445111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40" y="634007"/>
            <a:ext cx="7886700" cy="994172"/>
          </a:xfrm>
        </p:spPr>
        <p:txBody>
          <a:bodyPr>
            <a:normAutofit/>
          </a:bodyPr>
          <a:lstStyle/>
          <a:p>
            <a:r>
              <a:rPr lang="tr-TR" sz="2700" dirty="0"/>
              <a:t>Araştırma ve geliştirme öncelikleri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25CB585-72C2-4DC4-B433-B929930F4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140" y="2003662"/>
            <a:ext cx="8075210" cy="3723245"/>
          </a:xfrm>
        </p:spPr>
        <p:txBody>
          <a:bodyPr>
            <a:normAutofit fontScale="77500" lnSpcReduction="20000"/>
          </a:bodyPr>
          <a:lstStyle/>
          <a:p>
            <a:pPr marL="685800" lvl="1" indent="-342900">
              <a:lnSpc>
                <a:spcPct val="150000"/>
              </a:lnSpc>
              <a:buFont typeface="+mj-lt"/>
              <a:buAutoNum type="arabicPeriod"/>
            </a:pPr>
            <a:r>
              <a:rPr lang="tr-TR" dirty="0"/>
              <a:t>İnme hastalarının yaşam boyu farklı zamanlardaki </a:t>
            </a:r>
            <a:r>
              <a:rPr lang="tr-TR" b="1" dirty="0"/>
              <a:t>deneyimleri ve ihtiyaçları</a:t>
            </a:r>
            <a:r>
              <a:rPr lang="tr-TR" dirty="0"/>
              <a:t> nelerdir? </a:t>
            </a:r>
          </a:p>
          <a:p>
            <a:pPr marL="685800" lvl="1" indent="-342900">
              <a:lnSpc>
                <a:spcPct val="150000"/>
              </a:lnSpc>
              <a:buFont typeface="+mj-lt"/>
              <a:buAutoNum type="arabicPeriod"/>
            </a:pPr>
            <a:r>
              <a:rPr lang="tr-TR" dirty="0"/>
              <a:t>Hasta ve bakıcı için optimal bakım yollarının tasarlanmasını sağlamak için </a:t>
            </a:r>
            <a:r>
              <a:rPr lang="tr-TR" b="1" dirty="0"/>
              <a:t>inme hastalarının ve bakıcılarının sorunları </a:t>
            </a:r>
            <a:r>
              <a:rPr lang="tr-TR" dirty="0"/>
              <a:t>nelerdir?</a:t>
            </a:r>
          </a:p>
          <a:p>
            <a:pPr marL="685800" lvl="1" indent="-342900">
              <a:lnSpc>
                <a:spcPct val="150000"/>
              </a:lnSpc>
              <a:buFont typeface="+mj-lt"/>
              <a:buAutoNum type="arabicPeriod"/>
            </a:pPr>
            <a:r>
              <a:rPr lang="tr-TR" dirty="0"/>
              <a:t>En iyi bakım ve uzun vadeli </a:t>
            </a:r>
            <a:r>
              <a:rPr lang="tr-TR" b="1" dirty="0"/>
              <a:t>destek modeli </a:t>
            </a:r>
            <a:r>
              <a:rPr lang="tr-TR" dirty="0"/>
              <a:t>nasıl olur? </a:t>
            </a:r>
          </a:p>
          <a:p>
            <a:pPr marL="685800" lvl="1" indent="-342900">
              <a:lnSpc>
                <a:spcPct val="150000"/>
              </a:lnSpc>
              <a:buFont typeface="+mj-lt"/>
              <a:buAutoNum type="arabicPeriod"/>
            </a:pPr>
            <a:r>
              <a:rPr lang="tr-TR" dirty="0"/>
              <a:t>Hangi </a:t>
            </a:r>
            <a:r>
              <a:rPr lang="tr-TR" b="1" dirty="0"/>
              <a:t>hizmetler </a:t>
            </a:r>
            <a:r>
              <a:rPr lang="tr-TR" dirty="0"/>
              <a:t>toplum entegrasyonu, eğitim ve sağlık hizmetlerini destekler? </a:t>
            </a:r>
          </a:p>
          <a:p>
            <a:pPr marL="685800" lvl="1" indent="-342900">
              <a:lnSpc>
                <a:spcPct val="150000"/>
              </a:lnSpc>
              <a:buFont typeface="+mj-lt"/>
              <a:buAutoNum type="arabicPeriod"/>
            </a:pPr>
            <a:r>
              <a:rPr lang="tr-TR" dirty="0"/>
              <a:t>Uzman olmayan personele yüksek </a:t>
            </a:r>
            <a:r>
              <a:rPr lang="tr-TR" b="1" dirty="0"/>
              <a:t>kaliteli bilgi ve eğitim </a:t>
            </a:r>
            <a:r>
              <a:rPr lang="tr-TR" dirty="0"/>
              <a:t>nasıl verilebilir? </a:t>
            </a:r>
          </a:p>
          <a:p>
            <a:pPr marL="342900" lvl="1" indent="0">
              <a:lnSpc>
                <a:spcPct val="150000"/>
              </a:lnSpc>
              <a:buNone/>
            </a:pPr>
            <a:endParaRPr lang="tr-TR" dirty="0"/>
          </a:p>
          <a:p>
            <a:pPr marL="342900" lvl="1" indent="0">
              <a:lnSpc>
                <a:spcPct val="150000"/>
              </a:lnSpc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90219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8D21CA1-A991-4D37-AC3F-D9598426F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698" y="1069679"/>
            <a:ext cx="7886700" cy="994172"/>
          </a:xfrm>
        </p:spPr>
        <p:txBody>
          <a:bodyPr>
            <a:normAutofit/>
          </a:bodyPr>
          <a:lstStyle/>
          <a:p>
            <a:r>
              <a:rPr lang="tr-TR" sz="2700" dirty="0"/>
              <a:t>Avrupa İnme Organizasyonu (ESO)2030 için Hedefler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CE83015-E004-4E47-90AE-59B9AE20C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0" lvl="1" indent="-342900">
              <a:lnSpc>
                <a:spcPct val="150000"/>
              </a:lnSpc>
              <a:buFont typeface="+mj-lt"/>
              <a:buAutoNum type="arabicPeriod"/>
            </a:pPr>
            <a:r>
              <a:rPr lang="tr-TR" sz="2200" dirty="0"/>
              <a:t>Nerede yaşadıklarına bakılmaksızın her inme hastasının alması gereken akut ve kronik dönem </a:t>
            </a:r>
            <a:r>
              <a:rPr lang="tr-TR" sz="2200" b="1" dirty="0"/>
              <a:t>asgari</a:t>
            </a:r>
            <a:r>
              <a:rPr lang="tr-TR" sz="2200" dirty="0"/>
              <a:t> </a:t>
            </a:r>
            <a:r>
              <a:rPr lang="tr-TR" sz="2200" b="1" dirty="0"/>
              <a:t>standartları sağlamak</a:t>
            </a:r>
            <a:r>
              <a:rPr lang="tr-TR" sz="2200" dirty="0"/>
              <a:t>. </a:t>
            </a:r>
          </a:p>
          <a:p>
            <a:pPr marL="685800" lvl="1" indent="-342900">
              <a:lnSpc>
                <a:spcPct val="150000"/>
              </a:lnSpc>
              <a:buFont typeface="+mj-lt"/>
              <a:buAutoNum type="arabicPeriod"/>
            </a:pPr>
            <a:r>
              <a:rPr lang="tr-TR" sz="2200" dirty="0"/>
              <a:t>En iyi hasta ve destek uygulamalarının geliştirilmesini sağlamak için sorunların ve çözümlerin belirlenmesinde </a:t>
            </a:r>
            <a:r>
              <a:rPr lang="tr-TR" sz="2200" b="1" dirty="0"/>
              <a:t>inme hastaları, bakıcılar ve onların derneklerinin katılımını resmileştirmek.</a:t>
            </a:r>
            <a:r>
              <a:rPr lang="tr-TR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0911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B21644D-D3BE-47D5-9053-BFBABD091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53331"/>
            <a:ext cx="7886700" cy="4351338"/>
          </a:xfrm>
        </p:spPr>
        <p:txBody>
          <a:bodyPr>
            <a:normAutofit/>
          </a:bodyPr>
          <a:lstStyle/>
          <a:p>
            <a:pPr marL="685800" lvl="1" indent="-342900">
              <a:lnSpc>
                <a:spcPct val="150000"/>
              </a:lnSpc>
              <a:buFont typeface="+mj-lt"/>
              <a:buAutoNum type="arabicPeriod" startAt="3"/>
            </a:pPr>
            <a:r>
              <a:rPr lang="tr-TR" dirty="0"/>
              <a:t>Ulusal inme bakım planları aracılığıyla, inme hastalarına </a:t>
            </a:r>
            <a:r>
              <a:rPr lang="tr-TR" b="1" dirty="0"/>
              <a:t>ikamet yeri ve sosyoekonomik durumu ne olursa olsun gerekli desteği sağlamak</a:t>
            </a:r>
            <a:r>
              <a:rPr lang="tr-TR" dirty="0"/>
              <a:t>. </a:t>
            </a:r>
          </a:p>
          <a:p>
            <a:pPr marL="685800" lvl="1" indent="-342900">
              <a:lnSpc>
                <a:spcPct val="150000"/>
              </a:lnSpc>
              <a:buFont typeface="+mj-lt"/>
              <a:buAutoNum type="arabicPeriod" startAt="3"/>
            </a:pPr>
            <a:r>
              <a:rPr lang="tr-TR" dirty="0"/>
              <a:t>İnme kuruluşlarını destekleyerek inme hastaları ve aileleri için </a:t>
            </a:r>
            <a:r>
              <a:rPr lang="tr-TR" b="1" dirty="0"/>
              <a:t>özyönetim ve akran desteğini sağlamak</a:t>
            </a:r>
            <a:r>
              <a:rPr lang="tr-TR" dirty="0"/>
              <a:t>.</a:t>
            </a:r>
          </a:p>
          <a:p>
            <a:pPr marL="685800" lvl="1" indent="-342900">
              <a:lnSpc>
                <a:spcPct val="150000"/>
              </a:lnSpc>
              <a:buFont typeface="+mj-lt"/>
              <a:buAutoNum type="arabicPeriod" startAt="3"/>
            </a:pPr>
            <a:r>
              <a:rPr lang="tr-TR" b="1" dirty="0"/>
              <a:t>Dijital tabanlı yardım sistemleri</a:t>
            </a:r>
            <a:r>
              <a:rPr lang="tr-TR" dirty="0"/>
              <a:t>nin uygulanmasını desteklemek.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4813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7F2B9E5-66B1-2D5D-B1C0-3C87F087E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/>
              <a:t>Yaşam kalitesini artırmaya yönelik güncel yaklaşımlar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9BFB33A-4B9E-872E-30D7-C23D5D62D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670" y="2264897"/>
            <a:ext cx="7544679" cy="3912065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tr-TR" sz="2400" b="1" dirty="0"/>
              <a:t>Bilgisayar uyumlu sürümlerin </a:t>
            </a:r>
            <a:r>
              <a:rPr lang="tr-TR" sz="2400" dirty="0"/>
              <a:t>geliştirilmesi ve uygulanması</a:t>
            </a:r>
          </a:p>
          <a:p>
            <a:pPr algn="just">
              <a:lnSpc>
                <a:spcPct val="150000"/>
              </a:lnSpc>
            </a:pPr>
            <a:r>
              <a:rPr lang="tr-TR" sz="2400" dirty="0"/>
              <a:t> </a:t>
            </a:r>
            <a:r>
              <a:rPr lang="tr-TR" sz="2400" b="1" dirty="0"/>
              <a:t>Mobil uygulamalar ve giyilebilir teknolojiler </a:t>
            </a:r>
            <a:r>
              <a:rPr lang="tr-TR" sz="2400" dirty="0"/>
              <a:t>ile yaşam kalitesinin değerlendirilmesi ve geliştirilmesi</a:t>
            </a:r>
          </a:p>
          <a:p>
            <a:pPr algn="just">
              <a:lnSpc>
                <a:spcPct val="150000"/>
              </a:lnSpc>
            </a:pPr>
            <a:r>
              <a:rPr lang="tr-TR" sz="2400" dirty="0"/>
              <a:t> </a:t>
            </a:r>
            <a:r>
              <a:rPr lang="tr-TR" sz="2400" b="1" dirty="0"/>
              <a:t>İnternet ve sosyal medya üzerinden hasta değerlendirilmesi </a:t>
            </a:r>
            <a:r>
              <a:rPr lang="tr-TR" sz="2400" dirty="0"/>
              <a:t>ve takibi</a:t>
            </a:r>
          </a:p>
          <a:p>
            <a:pPr algn="just">
              <a:lnSpc>
                <a:spcPct val="150000"/>
              </a:lnSpc>
            </a:pPr>
            <a:r>
              <a:rPr lang="tr-TR" sz="2400" b="1" dirty="0"/>
              <a:t>Bireyselleştirilmiş</a:t>
            </a:r>
            <a:r>
              <a:rPr lang="tr-TR" sz="2400" dirty="0"/>
              <a:t> uygulamalar</a:t>
            </a:r>
          </a:p>
        </p:txBody>
      </p:sp>
    </p:spTree>
    <p:extLst>
      <p:ext uri="{BB962C8B-B14F-4D97-AF65-F5344CB8AC3E}">
        <p14:creationId xmlns:p14="http://schemas.microsoft.com/office/powerpoint/2010/main" val="15274012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3719742-7B9A-4122-C471-0163039931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" t="3263" b="1505"/>
          <a:stretch/>
        </p:blipFill>
        <p:spPr>
          <a:xfrm>
            <a:off x="3257550" y="3429000"/>
            <a:ext cx="5886450" cy="3390901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9EE918D6-7545-F5D0-9DBE-A953A7CF12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" t="1584" r="46381" b="46840"/>
          <a:stretch/>
        </p:blipFill>
        <p:spPr>
          <a:xfrm>
            <a:off x="127000" y="1655440"/>
            <a:ext cx="4901541" cy="2726059"/>
          </a:xfrm>
          <a:prstGeom prst="rect">
            <a:avLst/>
          </a:prstGeom>
        </p:spPr>
      </p:pic>
      <p:pic>
        <p:nvPicPr>
          <p:cNvPr id="7" name="İçerik Yer Tutucusu 4">
            <a:extLst>
              <a:ext uri="{FF2B5EF4-FFF2-40B4-BE49-F238E27FC236}">
                <a16:creationId xmlns:a16="http://schemas.microsoft.com/office/drawing/2014/main" id="{BB02CFD7-B027-6B37-E99B-799C57A9C6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578" y="3476419"/>
            <a:ext cx="7696200" cy="3390900"/>
          </a:xfrm>
        </p:spPr>
      </p:pic>
      <p:sp>
        <p:nvSpPr>
          <p:cNvPr id="8" name="Başlık 1">
            <a:extLst>
              <a:ext uri="{FF2B5EF4-FFF2-40B4-BE49-F238E27FC236}">
                <a16:creationId xmlns:a16="http://schemas.microsoft.com/office/drawing/2014/main" id="{F2933EBA-4DDA-E6C5-31A1-69FC01E50FDB}"/>
              </a:ext>
            </a:extLst>
          </p:cNvPr>
          <p:cNvSpPr txBox="1">
            <a:spLocks/>
          </p:cNvSpPr>
          <p:nvPr/>
        </p:nvSpPr>
        <p:spPr>
          <a:xfrm>
            <a:off x="628650" y="28245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dirty="0"/>
              <a:t>Yaşam kalitesini artırmaya yönelik teknolojik aletler</a:t>
            </a:r>
          </a:p>
        </p:txBody>
      </p:sp>
    </p:spTree>
    <p:extLst>
      <p:ext uri="{BB962C8B-B14F-4D97-AF65-F5344CB8AC3E}">
        <p14:creationId xmlns:p14="http://schemas.microsoft.com/office/powerpoint/2010/main" val="41782395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sim 12">
            <a:extLst>
              <a:ext uri="{FF2B5EF4-FFF2-40B4-BE49-F238E27FC236}">
                <a16:creationId xmlns:a16="http://schemas.microsoft.com/office/drawing/2014/main" id="{8CF63DA7-14BE-52BA-ECCE-3A3C56A3FB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8" t="13126" r="15786" b="4970"/>
          <a:stretch/>
        </p:blipFill>
        <p:spPr>
          <a:xfrm>
            <a:off x="2582103" y="764383"/>
            <a:ext cx="3517900" cy="2225673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25EAE893-830B-FAC4-4A39-7BAEEDE9D8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" t="15375" r="56761" b="4229"/>
          <a:stretch/>
        </p:blipFill>
        <p:spPr>
          <a:xfrm>
            <a:off x="2912994" y="3632201"/>
            <a:ext cx="2197100" cy="2630488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43CB35B6-AA6D-6E2C-0B1D-7C4ED3B061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02" r="50779" b="2823"/>
          <a:stretch/>
        </p:blipFill>
        <p:spPr>
          <a:xfrm>
            <a:off x="6231007" y="2329657"/>
            <a:ext cx="2658993" cy="2630487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78FE6028-F659-3766-E3BA-DDEFA2D63D2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76" t="4274" r="7487" b="5073"/>
          <a:stretch/>
        </p:blipFill>
        <p:spPr>
          <a:xfrm>
            <a:off x="253999" y="419101"/>
            <a:ext cx="21971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397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4BFD239-8038-4DA4-B2F9-C6DFD8E62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55782"/>
            <a:ext cx="7886700" cy="821389"/>
          </a:xfrm>
        </p:spPr>
        <p:txBody>
          <a:bodyPr>
            <a:normAutofit/>
          </a:bodyPr>
          <a:lstStyle/>
          <a:p>
            <a:r>
              <a:rPr lang="tr-TR" sz="2700" b="1" dirty="0"/>
              <a:t>Sunum planı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E769E1A-44AE-4507-A2CD-D9FA57CF4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394" y="1860361"/>
            <a:ext cx="7716956" cy="3629612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tr-TR" sz="1875" dirty="0"/>
              <a:t>Giriş</a:t>
            </a:r>
          </a:p>
          <a:p>
            <a:pPr>
              <a:lnSpc>
                <a:spcPct val="100000"/>
              </a:lnSpc>
            </a:pPr>
            <a:r>
              <a:rPr lang="tr-TR" sz="1875" dirty="0"/>
              <a:t>İnme Akut Dönem</a:t>
            </a:r>
          </a:p>
          <a:p>
            <a:pPr>
              <a:lnSpc>
                <a:spcPct val="100000"/>
              </a:lnSpc>
            </a:pPr>
            <a:r>
              <a:rPr lang="tr-TR" sz="1875" dirty="0"/>
              <a:t>Kronik Döneme Global Bakış</a:t>
            </a:r>
          </a:p>
          <a:p>
            <a:pPr>
              <a:lnSpc>
                <a:spcPct val="100000"/>
              </a:lnSpc>
            </a:pPr>
            <a:r>
              <a:rPr lang="tr-TR" sz="1875" dirty="0"/>
              <a:t>Kronik Dönem Kavramı</a:t>
            </a:r>
          </a:p>
          <a:p>
            <a:pPr>
              <a:lnSpc>
                <a:spcPct val="100000"/>
              </a:lnSpc>
            </a:pPr>
            <a:r>
              <a:rPr lang="tr-TR" sz="1875" dirty="0"/>
              <a:t>Genel Literatür Bakışı</a:t>
            </a:r>
          </a:p>
          <a:p>
            <a:pPr>
              <a:lnSpc>
                <a:spcPct val="100000"/>
              </a:lnSpc>
            </a:pPr>
            <a:r>
              <a:rPr lang="tr-TR" sz="1875" dirty="0"/>
              <a:t>Nöroloji ve </a:t>
            </a:r>
            <a:r>
              <a:rPr lang="tr-TR" sz="1875" dirty="0" err="1"/>
              <a:t>Nörologun</a:t>
            </a:r>
            <a:r>
              <a:rPr lang="tr-TR" sz="1875" dirty="0"/>
              <a:t> Rolü</a:t>
            </a:r>
          </a:p>
          <a:p>
            <a:pPr>
              <a:lnSpc>
                <a:spcPct val="100000"/>
              </a:lnSpc>
            </a:pPr>
            <a:r>
              <a:rPr lang="tr-TR" sz="1875" dirty="0"/>
              <a:t>Araştırma ve Geliştirme Stratejileri</a:t>
            </a:r>
          </a:p>
          <a:p>
            <a:pPr>
              <a:lnSpc>
                <a:spcPct val="100000"/>
              </a:lnSpc>
            </a:pPr>
            <a:r>
              <a:rPr lang="tr-TR" sz="1875" dirty="0"/>
              <a:t>Avrupa İnme Organizasyonu Hedefleri</a:t>
            </a:r>
          </a:p>
          <a:p>
            <a:pPr>
              <a:lnSpc>
                <a:spcPct val="100000"/>
              </a:lnSpc>
            </a:pPr>
            <a:r>
              <a:rPr lang="tr-TR" sz="1875" dirty="0"/>
              <a:t>Sonuç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350403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D65557D-DE10-4AC5-B564-A3DAFBC0A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Sonuç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5BFDF29-2896-4987-AEF9-6D65E54B3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092269" cy="435133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tr-TR" dirty="0"/>
              <a:t>İnme sonrası kronik dönemde </a:t>
            </a:r>
            <a:r>
              <a:rPr lang="tr-TR" dirty="0" err="1"/>
              <a:t>nörologun</a:t>
            </a:r>
            <a:r>
              <a:rPr lang="tr-TR" dirty="0"/>
              <a:t> rolü ayrıntılı olarak tanımlanmalıdır.</a:t>
            </a:r>
          </a:p>
          <a:p>
            <a:pPr>
              <a:lnSpc>
                <a:spcPct val="150000"/>
              </a:lnSpc>
            </a:pPr>
            <a:r>
              <a:rPr lang="tr-TR" dirty="0"/>
              <a:t>Bu dönem yalnızca rehabilitasyon ile ilişkili bir dönem değildir.</a:t>
            </a:r>
          </a:p>
          <a:p>
            <a:pPr>
              <a:lnSpc>
                <a:spcPct val="150000"/>
              </a:lnSpc>
            </a:pPr>
            <a:r>
              <a:rPr lang="tr-TR" dirty="0"/>
              <a:t>Mevcut kılavuzlarından çok azında </a:t>
            </a:r>
            <a:r>
              <a:rPr lang="tr-TR" b="1" dirty="0"/>
              <a:t>uzun vadeli inme yönetimi</a:t>
            </a:r>
            <a:r>
              <a:rPr lang="tr-TR" dirty="0"/>
              <a:t> ele alınmaktadır.</a:t>
            </a:r>
          </a:p>
          <a:p>
            <a:pPr>
              <a:lnSpc>
                <a:spcPct val="150000"/>
              </a:lnSpc>
            </a:pPr>
            <a:r>
              <a:rPr lang="tr-TR" dirty="0"/>
              <a:t>İnme sonrası kronik dönem </a:t>
            </a:r>
            <a:r>
              <a:rPr lang="tr-TR" dirty="0" err="1"/>
              <a:t>multidisipliner</a:t>
            </a:r>
            <a:r>
              <a:rPr lang="tr-TR" dirty="0"/>
              <a:t> bir yaklaşımı gerektirmektedir.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898482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203DB25-8261-4EC3-A1EB-C0AAF91CD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pPr marL="0" indent="0" algn="r">
              <a:buNone/>
            </a:pPr>
            <a:r>
              <a:rPr lang="tr-TR" dirty="0"/>
              <a:t>Teşekkürler…</a:t>
            </a:r>
          </a:p>
        </p:txBody>
      </p:sp>
      <p:pic>
        <p:nvPicPr>
          <p:cNvPr id="2050" name="Picture 2" descr="Sticker Redbubble Masaüstü Reklamcılık, karikatür kız moda, çeşitli,  diğerleri, çiçek png | PNGWing">
            <a:extLst>
              <a:ext uri="{FF2B5EF4-FFF2-40B4-BE49-F238E27FC236}">
                <a16:creationId xmlns:a16="http://schemas.microsoft.com/office/drawing/2014/main" id="{C9951311-4FE4-4636-BF96-1AE6760B4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5" y="5544864"/>
            <a:ext cx="628650" cy="40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721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0F904F3-6966-4E59-ACD2-CAA4201DE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635" y="460008"/>
            <a:ext cx="7886700" cy="994172"/>
          </a:xfrm>
        </p:spPr>
        <p:txBody>
          <a:bodyPr>
            <a:normAutofit/>
          </a:bodyPr>
          <a:lstStyle/>
          <a:p>
            <a:r>
              <a:rPr lang="tr-TR" sz="2700" dirty="0"/>
              <a:t>Giriş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EA9864B-82B0-4CDE-BE9F-3198B3C78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671" y="1454180"/>
            <a:ext cx="6276265" cy="422328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sz="1650" dirty="0"/>
              <a:t>İnme sonrası dönem üzerine yapılmış olan çalışmalar daha çok </a:t>
            </a:r>
            <a:r>
              <a:rPr lang="tr-TR" sz="1650" b="1" dirty="0" err="1"/>
              <a:t>sekonder</a:t>
            </a:r>
            <a:r>
              <a:rPr lang="tr-TR" sz="1650" b="1" dirty="0"/>
              <a:t> </a:t>
            </a:r>
            <a:r>
              <a:rPr lang="tr-TR" sz="1650" b="1" dirty="0" err="1"/>
              <a:t>profilaksiye</a:t>
            </a:r>
            <a:r>
              <a:rPr lang="tr-TR" sz="1650" b="1" dirty="0"/>
              <a:t> </a:t>
            </a:r>
            <a:r>
              <a:rPr lang="tr-TR" sz="1650" dirty="0"/>
              <a:t>odaklanmıştır.</a:t>
            </a:r>
          </a:p>
          <a:p>
            <a:pPr>
              <a:lnSpc>
                <a:spcPct val="150000"/>
              </a:lnSpc>
            </a:pPr>
            <a:r>
              <a:rPr lang="tr-TR" sz="1650" dirty="0"/>
              <a:t>Yaşam kalitesi üzerinde nöroloji ve </a:t>
            </a:r>
            <a:r>
              <a:rPr lang="tr-TR" sz="1650" dirty="0" err="1"/>
              <a:t>nörologun</a:t>
            </a:r>
            <a:r>
              <a:rPr lang="tr-TR" sz="1650" dirty="0"/>
              <a:t> rolü yeterince ele alınmamıştır.</a:t>
            </a:r>
          </a:p>
          <a:p>
            <a:pPr>
              <a:lnSpc>
                <a:spcPct val="150000"/>
              </a:lnSpc>
            </a:pPr>
            <a:r>
              <a:rPr lang="tr-TR" sz="1650" dirty="0"/>
              <a:t>Post-</a:t>
            </a:r>
            <a:r>
              <a:rPr lang="tr-TR" sz="1650" dirty="0" err="1"/>
              <a:t>stroke</a:t>
            </a:r>
            <a:r>
              <a:rPr lang="tr-TR" sz="1650" dirty="0"/>
              <a:t> dönem rehabilitasyon ile ilişkili bir dönem olarak tanımlanmıştır.</a:t>
            </a:r>
          </a:p>
          <a:p>
            <a:pPr>
              <a:lnSpc>
                <a:spcPct val="150000"/>
              </a:lnSpc>
            </a:pPr>
            <a:r>
              <a:rPr lang="tr-TR" sz="1650" dirty="0"/>
              <a:t>Ancak süreç göstermiştir ki, inme sonrası yaşam</a:t>
            </a:r>
          </a:p>
          <a:p>
            <a:pPr lvl="1">
              <a:lnSpc>
                <a:spcPct val="150000"/>
              </a:lnSpc>
            </a:pPr>
            <a:r>
              <a:rPr lang="tr-TR" sz="1650" b="1" dirty="0"/>
              <a:t>Kompleks ve </a:t>
            </a:r>
            <a:r>
              <a:rPr lang="tr-TR" sz="1650" b="1" dirty="0" err="1"/>
              <a:t>multidisipliner</a:t>
            </a:r>
            <a:r>
              <a:rPr lang="tr-TR" sz="1650" dirty="0"/>
              <a:t> bir yaklaşımı gerektirmektedir.</a:t>
            </a:r>
          </a:p>
          <a:p>
            <a:pPr>
              <a:lnSpc>
                <a:spcPct val="150000"/>
              </a:lnSpc>
            </a:pPr>
            <a:r>
              <a:rPr lang="tr-TR" sz="1650" dirty="0"/>
              <a:t>Ayrıca, inmeli kişiye bakım ve destek sağlayan</a:t>
            </a:r>
          </a:p>
          <a:p>
            <a:pPr lvl="1">
              <a:lnSpc>
                <a:spcPct val="150000"/>
              </a:lnSpc>
            </a:pPr>
            <a:r>
              <a:rPr lang="tr-TR" sz="1650" dirty="0"/>
              <a:t>potansiyel olarak etkilenen aile, arkadaşlar ve diğer faktörleri de dikkatle ele almayı gerektirmektedir.</a:t>
            </a:r>
          </a:p>
        </p:txBody>
      </p:sp>
      <p:pic>
        <p:nvPicPr>
          <p:cNvPr id="1026" name="Picture 2" descr="Dad's still ventilated with tracheostomy after 5 weeks in ICU, now he's  confused and agitated, what should we do? - Intensive Care Hotline">
            <a:extLst>
              <a:ext uri="{FF2B5EF4-FFF2-40B4-BE49-F238E27FC236}">
                <a16:creationId xmlns:a16="http://schemas.microsoft.com/office/drawing/2014/main" id="{6CA28B5E-41F2-41F6-866F-DF33F51F1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937" y="1408822"/>
            <a:ext cx="2230556" cy="158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st-Stroke Rehabilitation: Reddy Care Physical &amp; Occupational Therapy:  Physical Therapists">
            <a:extLst>
              <a:ext uri="{FF2B5EF4-FFF2-40B4-BE49-F238E27FC236}">
                <a16:creationId xmlns:a16="http://schemas.microsoft.com/office/drawing/2014/main" id="{7054DFBB-3D87-4888-83E2-28EDD8600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937" y="3966624"/>
            <a:ext cx="2230556" cy="134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4B183719-53B2-46A2-B36A-2367D338EF62}"/>
              </a:ext>
            </a:extLst>
          </p:cNvPr>
          <p:cNvSpPr/>
          <p:nvPr/>
        </p:nvSpPr>
        <p:spPr>
          <a:xfrm>
            <a:off x="178369" y="6397992"/>
            <a:ext cx="75847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588" indent="-128588">
              <a:buFont typeface="Wingdings" panose="05000000000000000000" pitchFamily="2" charset="2"/>
              <a:buChar char="Ø"/>
            </a:pPr>
            <a:r>
              <a:rPr lang="tr-TR" sz="1050" dirty="0" err="1"/>
              <a:t>Kjellstr€om</a:t>
            </a:r>
            <a:r>
              <a:rPr lang="tr-TR" sz="1050" dirty="0"/>
              <a:t> T, et al</a:t>
            </a:r>
            <a:r>
              <a:rPr lang="tr-TR" sz="1050" b="1" dirty="0">
                <a:solidFill>
                  <a:srgbClr val="FF0000"/>
                </a:solidFill>
              </a:rPr>
              <a:t>. </a:t>
            </a:r>
            <a:r>
              <a:rPr lang="tr-TR" sz="1200" b="1" dirty="0" err="1">
                <a:solidFill>
                  <a:srgbClr val="FF0000"/>
                </a:solidFill>
              </a:rPr>
              <a:t>Helsingborg</a:t>
            </a:r>
            <a:r>
              <a:rPr lang="tr-TR" sz="1200" b="1" dirty="0">
                <a:solidFill>
                  <a:srgbClr val="FF0000"/>
                </a:solidFill>
              </a:rPr>
              <a:t> </a:t>
            </a:r>
            <a:r>
              <a:rPr lang="tr-TR" sz="1200" b="1" dirty="0" err="1">
                <a:solidFill>
                  <a:srgbClr val="FF0000"/>
                </a:solidFill>
              </a:rPr>
              <a:t>Declaration</a:t>
            </a:r>
            <a:r>
              <a:rPr lang="tr-TR" sz="1200" b="1" dirty="0">
                <a:solidFill>
                  <a:srgbClr val="FF0000"/>
                </a:solidFill>
              </a:rPr>
              <a:t> 2006 on </a:t>
            </a:r>
            <a:r>
              <a:rPr lang="tr-TR" sz="1200" b="1" dirty="0" err="1">
                <a:solidFill>
                  <a:srgbClr val="FF0000"/>
                </a:solidFill>
              </a:rPr>
              <a:t>European</a:t>
            </a:r>
            <a:r>
              <a:rPr lang="tr-TR" sz="1200" b="1" dirty="0">
                <a:solidFill>
                  <a:srgbClr val="FF0000"/>
                </a:solidFill>
              </a:rPr>
              <a:t> </a:t>
            </a:r>
            <a:r>
              <a:rPr lang="tr-TR" sz="1200" b="1" dirty="0" err="1">
                <a:solidFill>
                  <a:srgbClr val="FF0000"/>
                </a:solidFill>
              </a:rPr>
              <a:t>Stroke</a:t>
            </a:r>
            <a:r>
              <a:rPr lang="tr-TR" sz="1200" b="1" dirty="0">
                <a:solidFill>
                  <a:srgbClr val="FF0000"/>
                </a:solidFill>
              </a:rPr>
              <a:t> </a:t>
            </a:r>
            <a:r>
              <a:rPr lang="tr-TR" sz="1200" b="1" dirty="0" err="1">
                <a:solidFill>
                  <a:srgbClr val="FF0000"/>
                </a:solidFill>
              </a:rPr>
              <a:t>Strategies</a:t>
            </a:r>
            <a:r>
              <a:rPr lang="tr-TR" sz="1050" dirty="0"/>
              <a:t>. </a:t>
            </a:r>
            <a:r>
              <a:rPr lang="tr-TR" sz="1050" dirty="0" err="1"/>
              <a:t>Cerebrovasc</a:t>
            </a:r>
            <a:r>
              <a:rPr lang="tr-TR" sz="1050" dirty="0"/>
              <a:t> </a:t>
            </a:r>
            <a:r>
              <a:rPr lang="tr-TR" sz="1050" dirty="0" err="1"/>
              <a:t>Dis</a:t>
            </a:r>
            <a:r>
              <a:rPr lang="tr-TR" sz="1050" dirty="0"/>
              <a:t> 2007; 23: 229–241.</a:t>
            </a:r>
          </a:p>
        </p:txBody>
      </p:sp>
    </p:spTree>
    <p:extLst>
      <p:ext uri="{BB962C8B-B14F-4D97-AF65-F5344CB8AC3E}">
        <p14:creationId xmlns:p14="http://schemas.microsoft.com/office/powerpoint/2010/main" val="3704805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685669E-29BB-7EE9-68A8-3FBE10B86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318"/>
            <a:ext cx="7886700" cy="1325563"/>
          </a:xfrm>
        </p:spPr>
        <p:txBody>
          <a:bodyPr>
            <a:normAutofit/>
          </a:bodyPr>
          <a:lstStyle/>
          <a:p>
            <a:r>
              <a:rPr lang="tr-TR" sz="2800" dirty="0"/>
              <a:t>İnme sonrası yaşam kalitesini etkileyen faktörler</a:t>
            </a:r>
          </a:p>
        </p:txBody>
      </p:sp>
      <p:graphicFrame>
        <p:nvGraphicFramePr>
          <p:cNvPr id="6" name="Diyagram 5">
            <a:extLst>
              <a:ext uri="{FF2B5EF4-FFF2-40B4-BE49-F238E27FC236}">
                <a16:creationId xmlns:a16="http://schemas.microsoft.com/office/drawing/2014/main" id="{13B073E6-1BF3-1A7F-5C83-62914BB5D1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0606626"/>
              </p:ext>
            </p:extLst>
          </p:nvPr>
        </p:nvGraphicFramePr>
        <p:xfrm>
          <a:off x="241300" y="1193800"/>
          <a:ext cx="8661400" cy="494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Metin kutusu 14">
            <a:extLst>
              <a:ext uri="{FF2B5EF4-FFF2-40B4-BE49-F238E27FC236}">
                <a16:creationId xmlns:a16="http://schemas.microsoft.com/office/drawing/2014/main" id="{69109DFA-04CA-D45B-A3FF-7A2A69146F83}"/>
              </a:ext>
            </a:extLst>
          </p:cNvPr>
          <p:cNvSpPr txBox="1"/>
          <p:nvPr/>
        </p:nvSpPr>
        <p:spPr>
          <a:xfrm>
            <a:off x="-12700" y="6276974"/>
            <a:ext cx="94488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tr-TR" sz="1100" b="0" i="0" dirty="0" err="1">
                <a:solidFill>
                  <a:srgbClr val="212121"/>
                </a:solidFill>
                <a:effectLst/>
                <a:latin typeface="system-ui"/>
              </a:rPr>
              <a:t>Wang</a:t>
            </a:r>
            <a:r>
              <a:rPr lang="tr-TR" sz="1100" b="0" i="0" dirty="0">
                <a:solidFill>
                  <a:srgbClr val="212121"/>
                </a:solidFill>
                <a:effectLst/>
                <a:latin typeface="system-ui"/>
              </a:rPr>
              <a:t> R, </a:t>
            </a:r>
            <a:r>
              <a:rPr lang="tr-TR" sz="1100" b="0" i="0" dirty="0" err="1">
                <a:solidFill>
                  <a:srgbClr val="212121"/>
                </a:solidFill>
                <a:effectLst/>
                <a:latin typeface="system-ui"/>
              </a:rPr>
              <a:t>Langhammer</a:t>
            </a:r>
            <a:r>
              <a:rPr lang="tr-TR" sz="1100" b="0" i="0" dirty="0">
                <a:solidFill>
                  <a:srgbClr val="212121"/>
                </a:solidFill>
                <a:effectLst/>
                <a:latin typeface="system-ui"/>
              </a:rPr>
              <a:t> B. </a:t>
            </a:r>
            <a:r>
              <a:rPr lang="tr-TR" sz="1100" b="0" i="0" dirty="0" err="1">
                <a:solidFill>
                  <a:srgbClr val="212121"/>
                </a:solidFill>
                <a:effectLst/>
                <a:latin typeface="system-ui"/>
              </a:rPr>
              <a:t>Predictors</a:t>
            </a:r>
            <a:r>
              <a:rPr lang="tr-TR" sz="1100" b="0" i="0" dirty="0">
                <a:solidFill>
                  <a:srgbClr val="212121"/>
                </a:solidFill>
                <a:effectLst/>
                <a:latin typeface="system-ui"/>
              </a:rPr>
              <a:t> of </a:t>
            </a:r>
            <a:r>
              <a:rPr lang="tr-TR" sz="1100" b="0" i="0" dirty="0" err="1">
                <a:solidFill>
                  <a:srgbClr val="212121"/>
                </a:solidFill>
                <a:effectLst/>
                <a:latin typeface="system-ui"/>
              </a:rPr>
              <a:t>quality</a:t>
            </a:r>
            <a:r>
              <a:rPr lang="tr-TR" sz="1100" b="0" i="0" dirty="0">
                <a:solidFill>
                  <a:srgbClr val="212121"/>
                </a:solidFill>
                <a:effectLst/>
                <a:latin typeface="system-ui"/>
              </a:rPr>
              <a:t> of life </a:t>
            </a:r>
            <a:r>
              <a:rPr lang="tr-TR" sz="1100" b="0" i="0" dirty="0" err="1">
                <a:solidFill>
                  <a:srgbClr val="212121"/>
                </a:solidFill>
                <a:effectLst/>
                <a:latin typeface="system-ui"/>
              </a:rPr>
              <a:t>for</a:t>
            </a:r>
            <a:r>
              <a:rPr lang="tr-TR" sz="1100" b="0" i="0" dirty="0">
                <a:solidFill>
                  <a:srgbClr val="212121"/>
                </a:solidFill>
                <a:effectLst/>
                <a:latin typeface="system-ui"/>
              </a:rPr>
              <a:t> </a:t>
            </a:r>
            <a:r>
              <a:rPr lang="tr-TR" sz="1100" b="0" i="0" dirty="0" err="1">
                <a:solidFill>
                  <a:srgbClr val="212121"/>
                </a:solidFill>
                <a:effectLst/>
                <a:latin typeface="system-ui"/>
              </a:rPr>
              <a:t>chronic</a:t>
            </a:r>
            <a:r>
              <a:rPr lang="tr-TR" sz="1100" b="0" i="0" dirty="0">
                <a:solidFill>
                  <a:srgbClr val="212121"/>
                </a:solidFill>
                <a:effectLst/>
                <a:latin typeface="system-ui"/>
              </a:rPr>
              <a:t> </a:t>
            </a:r>
            <a:r>
              <a:rPr lang="tr-TR" sz="1100" b="0" i="0" dirty="0" err="1">
                <a:solidFill>
                  <a:srgbClr val="212121"/>
                </a:solidFill>
                <a:effectLst/>
                <a:latin typeface="system-ui"/>
              </a:rPr>
              <a:t>stroke</a:t>
            </a:r>
            <a:r>
              <a:rPr lang="tr-TR" sz="1100" b="0" i="0" dirty="0">
                <a:solidFill>
                  <a:srgbClr val="212121"/>
                </a:solidFill>
                <a:effectLst/>
                <a:latin typeface="system-ui"/>
              </a:rPr>
              <a:t> </a:t>
            </a:r>
            <a:r>
              <a:rPr lang="tr-TR" sz="1100" b="0" i="0" dirty="0" err="1">
                <a:solidFill>
                  <a:srgbClr val="212121"/>
                </a:solidFill>
                <a:effectLst/>
                <a:latin typeface="system-ui"/>
              </a:rPr>
              <a:t>survivors</a:t>
            </a:r>
            <a:r>
              <a:rPr lang="tr-TR" sz="1100" b="0" i="0" dirty="0">
                <a:solidFill>
                  <a:srgbClr val="212121"/>
                </a:solidFill>
                <a:effectLst/>
                <a:latin typeface="system-ui"/>
              </a:rPr>
              <a:t> in </a:t>
            </a:r>
            <a:r>
              <a:rPr lang="tr-TR" sz="1100" b="0" i="0" dirty="0" err="1">
                <a:solidFill>
                  <a:srgbClr val="212121"/>
                </a:solidFill>
                <a:effectLst/>
                <a:latin typeface="system-ui"/>
              </a:rPr>
              <a:t>relation</a:t>
            </a:r>
            <a:r>
              <a:rPr lang="tr-TR" sz="1100" b="0" i="0" dirty="0">
                <a:solidFill>
                  <a:srgbClr val="212121"/>
                </a:solidFill>
                <a:effectLst/>
                <a:latin typeface="system-ui"/>
              </a:rPr>
              <a:t> </a:t>
            </a:r>
            <a:r>
              <a:rPr lang="tr-TR" sz="1100" b="0" i="0" dirty="0" err="1">
                <a:solidFill>
                  <a:srgbClr val="212121"/>
                </a:solidFill>
                <a:effectLst/>
                <a:latin typeface="system-ui"/>
              </a:rPr>
              <a:t>to</a:t>
            </a:r>
            <a:r>
              <a:rPr lang="tr-TR" sz="1100" b="0" i="0" dirty="0">
                <a:solidFill>
                  <a:srgbClr val="212121"/>
                </a:solidFill>
                <a:effectLst/>
                <a:latin typeface="system-ui"/>
              </a:rPr>
              <a:t> </a:t>
            </a:r>
            <a:r>
              <a:rPr lang="tr-TR" sz="1100" b="0" i="0" dirty="0" err="1">
                <a:solidFill>
                  <a:srgbClr val="212121"/>
                </a:solidFill>
                <a:effectLst/>
                <a:latin typeface="system-ui"/>
              </a:rPr>
              <a:t>cultural</a:t>
            </a:r>
            <a:r>
              <a:rPr lang="tr-TR" sz="1100" b="0" i="0" dirty="0">
                <a:solidFill>
                  <a:srgbClr val="212121"/>
                </a:solidFill>
                <a:effectLst/>
                <a:latin typeface="system-ui"/>
              </a:rPr>
              <a:t> </a:t>
            </a:r>
            <a:r>
              <a:rPr lang="tr-TR" sz="1100" b="0" i="0" dirty="0" err="1">
                <a:solidFill>
                  <a:srgbClr val="212121"/>
                </a:solidFill>
                <a:effectLst/>
                <a:latin typeface="system-ui"/>
              </a:rPr>
              <a:t>differences</a:t>
            </a:r>
            <a:r>
              <a:rPr lang="tr-TR" sz="1100" b="0" i="0" dirty="0">
                <a:solidFill>
                  <a:srgbClr val="212121"/>
                </a:solidFill>
                <a:effectLst/>
                <a:latin typeface="system-ui"/>
              </a:rPr>
              <a:t>: a </a:t>
            </a:r>
            <a:r>
              <a:rPr lang="tr-TR" sz="1100" b="0" i="0" dirty="0" err="1">
                <a:solidFill>
                  <a:srgbClr val="212121"/>
                </a:solidFill>
                <a:effectLst/>
                <a:latin typeface="system-ui"/>
              </a:rPr>
              <a:t>literature</a:t>
            </a:r>
            <a:r>
              <a:rPr lang="tr-TR" sz="1100" b="0" i="0" dirty="0">
                <a:solidFill>
                  <a:srgbClr val="212121"/>
                </a:solidFill>
                <a:effectLst/>
                <a:latin typeface="system-ui"/>
              </a:rPr>
              <a:t> </a:t>
            </a:r>
            <a:r>
              <a:rPr lang="tr-TR" sz="1100" b="0" i="0" dirty="0" err="1">
                <a:solidFill>
                  <a:srgbClr val="212121"/>
                </a:solidFill>
                <a:effectLst/>
                <a:latin typeface="system-ui"/>
              </a:rPr>
              <a:t>review</a:t>
            </a:r>
            <a:r>
              <a:rPr lang="tr-TR" sz="1100" b="0" i="0" dirty="0">
                <a:solidFill>
                  <a:srgbClr val="212121"/>
                </a:solidFill>
                <a:effectLst/>
                <a:latin typeface="system-ui"/>
              </a:rPr>
              <a:t>. </a:t>
            </a:r>
            <a:r>
              <a:rPr lang="tr-TR" sz="1100" b="0" i="0" dirty="0" err="1">
                <a:solidFill>
                  <a:srgbClr val="212121"/>
                </a:solidFill>
                <a:effectLst/>
                <a:latin typeface="system-ui"/>
              </a:rPr>
              <a:t>Scand</a:t>
            </a:r>
            <a:r>
              <a:rPr lang="tr-TR" sz="1100" b="0" i="0" dirty="0">
                <a:solidFill>
                  <a:srgbClr val="212121"/>
                </a:solidFill>
                <a:effectLst/>
                <a:latin typeface="system-ui"/>
              </a:rPr>
              <a:t> J </a:t>
            </a:r>
            <a:r>
              <a:rPr lang="tr-TR" sz="1100" b="0" i="0" dirty="0" err="1">
                <a:solidFill>
                  <a:srgbClr val="212121"/>
                </a:solidFill>
                <a:effectLst/>
                <a:latin typeface="system-ui"/>
              </a:rPr>
              <a:t>Caring</a:t>
            </a:r>
            <a:r>
              <a:rPr lang="tr-TR" sz="1100" b="0" i="0" dirty="0">
                <a:solidFill>
                  <a:srgbClr val="212121"/>
                </a:solidFill>
                <a:effectLst/>
                <a:latin typeface="system-ui"/>
              </a:rPr>
              <a:t> </a:t>
            </a:r>
            <a:r>
              <a:rPr lang="tr-TR" sz="1100" b="0" i="0" dirty="0" err="1">
                <a:solidFill>
                  <a:srgbClr val="212121"/>
                </a:solidFill>
                <a:effectLst/>
                <a:latin typeface="system-ui"/>
              </a:rPr>
              <a:t>Sci</a:t>
            </a:r>
            <a:r>
              <a:rPr lang="tr-TR" sz="1100" b="0" i="0" dirty="0">
                <a:solidFill>
                  <a:srgbClr val="212121"/>
                </a:solidFill>
                <a:effectLst/>
                <a:latin typeface="system-ui"/>
              </a:rPr>
              <a:t>. 2018 Jun;32(2):502-514. </a:t>
            </a:r>
            <a:r>
              <a:rPr lang="tr-TR" sz="1100" b="0" i="0" dirty="0" err="1">
                <a:solidFill>
                  <a:srgbClr val="212121"/>
                </a:solidFill>
                <a:effectLst/>
                <a:latin typeface="system-ui"/>
              </a:rPr>
              <a:t>doi</a:t>
            </a:r>
            <a:r>
              <a:rPr lang="tr-TR" sz="1100" b="0" i="0" dirty="0">
                <a:solidFill>
                  <a:srgbClr val="212121"/>
                </a:solidFill>
                <a:effectLst/>
                <a:latin typeface="system-ui"/>
              </a:rPr>
              <a:t>: 10.1111/scs.12533. </a:t>
            </a:r>
            <a:r>
              <a:rPr lang="tr-TR" sz="1100" b="0" i="0" dirty="0" err="1">
                <a:solidFill>
                  <a:srgbClr val="212121"/>
                </a:solidFill>
                <a:effectLst/>
                <a:latin typeface="system-ui"/>
              </a:rPr>
              <a:t>Epub</a:t>
            </a:r>
            <a:r>
              <a:rPr lang="tr-TR" sz="1100" b="0" i="0" dirty="0">
                <a:solidFill>
                  <a:srgbClr val="212121"/>
                </a:solidFill>
                <a:effectLst/>
                <a:latin typeface="system-ui"/>
              </a:rPr>
              <a:t> 2017 </a:t>
            </a:r>
            <a:r>
              <a:rPr lang="tr-TR" sz="1100" b="0" i="0" dirty="0" err="1">
                <a:solidFill>
                  <a:srgbClr val="212121"/>
                </a:solidFill>
                <a:effectLst/>
                <a:latin typeface="system-ui"/>
              </a:rPr>
              <a:t>Sep</a:t>
            </a:r>
            <a:r>
              <a:rPr lang="tr-TR" sz="1100" b="0" i="0" dirty="0">
                <a:solidFill>
                  <a:srgbClr val="212121"/>
                </a:solidFill>
                <a:effectLst/>
                <a:latin typeface="system-ui"/>
              </a:rPr>
              <a:t> 26. PMID: 28949412.</a:t>
            </a:r>
            <a:endParaRPr lang="tr-TR" sz="1100" dirty="0"/>
          </a:p>
        </p:txBody>
      </p:sp>
    </p:spTree>
    <p:extLst>
      <p:ext uri="{BB962C8B-B14F-4D97-AF65-F5344CB8AC3E}">
        <p14:creationId xmlns:p14="http://schemas.microsoft.com/office/powerpoint/2010/main" val="2923556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9BF0F98-EF94-4739-B75E-A00B91857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686" y="1228299"/>
            <a:ext cx="7747664" cy="403973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sz="2000" dirty="0"/>
              <a:t>İnme sonrası yaşam kalitesi son yıllarda </a:t>
            </a:r>
            <a:r>
              <a:rPr lang="tr-TR" sz="2000" b="1" dirty="0"/>
              <a:t>ayrı bir antite</a:t>
            </a:r>
            <a:r>
              <a:rPr lang="tr-TR" sz="2000" dirty="0"/>
              <a:t> olarak kabul edilmeye başlanmıştır.</a:t>
            </a:r>
          </a:p>
          <a:p>
            <a:pPr>
              <a:lnSpc>
                <a:spcPct val="150000"/>
              </a:lnSpc>
            </a:pPr>
            <a:r>
              <a:rPr lang="tr-TR" sz="2000" dirty="0"/>
              <a:t>Kalan yaşamı kapsayan ve oldukça uzun olabilen post-</a:t>
            </a:r>
            <a:r>
              <a:rPr lang="tr-TR" sz="2000" dirty="0" err="1"/>
              <a:t>stroke</a:t>
            </a:r>
            <a:r>
              <a:rPr lang="tr-TR" sz="2000" dirty="0"/>
              <a:t> </a:t>
            </a:r>
            <a:r>
              <a:rPr lang="tr-TR" sz="2000" dirty="0" err="1"/>
              <a:t>period</a:t>
            </a:r>
            <a:endParaRPr lang="tr-TR" sz="2000" dirty="0"/>
          </a:p>
          <a:p>
            <a:pPr lvl="1">
              <a:lnSpc>
                <a:spcPct val="150000"/>
              </a:lnSpc>
            </a:pPr>
            <a:r>
              <a:rPr lang="tr-TR" sz="2000" dirty="0"/>
              <a:t>daha az araştırma çalışması ile birlikte rehabilitasyon müdahalelerinden kaynaklanan sonuçları raporlama eğilimindedir.</a:t>
            </a:r>
          </a:p>
          <a:p>
            <a:pPr>
              <a:lnSpc>
                <a:spcPct val="150000"/>
              </a:lnSpc>
            </a:pPr>
            <a:r>
              <a:rPr lang="tr-TR" sz="2000" dirty="0"/>
              <a:t>Mevcut kılavuzlarından çok azı </a:t>
            </a:r>
            <a:r>
              <a:rPr lang="tr-TR" sz="2000" b="1" dirty="0"/>
              <a:t>uzun vadeli inme yönetimini</a:t>
            </a:r>
            <a:r>
              <a:rPr lang="tr-TR" sz="2000" dirty="0"/>
              <a:t> ele almaktadır.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98D3FA2B-AD3B-435F-8B5C-CEF370D779E0}"/>
              </a:ext>
            </a:extLst>
          </p:cNvPr>
          <p:cNvSpPr/>
          <p:nvPr/>
        </p:nvSpPr>
        <p:spPr>
          <a:xfrm>
            <a:off x="85298" y="6004120"/>
            <a:ext cx="905870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588" indent="-128588">
              <a:buFont typeface="Wingdings" panose="05000000000000000000" pitchFamily="2" charset="2"/>
              <a:buChar char="Ø"/>
            </a:pPr>
            <a:r>
              <a:rPr lang="tr-TR" sz="1050" dirty="0" err="1"/>
              <a:t>Sacco</a:t>
            </a:r>
            <a:r>
              <a:rPr lang="tr-TR" sz="1050" dirty="0"/>
              <a:t> RL, et al. </a:t>
            </a:r>
            <a:r>
              <a:rPr lang="tr-TR" sz="1050" dirty="0" err="1"/>
              <a:t>Review</a:t>
            </a:r>
            <a:r>
              <a:rPr lang="tr-TR" sz="1050" dirty="0"/>
              <a:t> </a:t>
            </a:r>
            <a:r>
              <a:rPr lang="tr-TR" sz="1050" dirty="0" err="1"/>
              <a:t>and</a:t>
            </a:r>
            <a:r>
              <a:rPr lang="tr-TR" sz="1050" dirty="0"/>
              <a:t> </a:t>
            </a:r>
            <a:r>
              <a:rPr lang="tr-TR" sz="1050" dirty="0" err="1"/>
              <a:t>prioritization</a:t>
            </a:r>
            <a:r>
              <a:rPr lang="tr-TR" sz="1050" dirty="0"/>
              <a:t> of </a:t>
            </a:r>
            <a:r>
              <a:rPr lang="tr-TR" sz="1050" dirty="0" err="1"/>
              <a:t>stroke</a:t>
            </a:r>
            <a:r>
              <a:rPr lang="tr-TR" sz="1050" dirty="0"/>
              <a:t> </a:t>
            </a:r>
            <a:r>
              <a:rPr lang="tr-TR" sz="1050" dirty="0" err="1"/>
              <a:t>research</a:t>
            </a:r>
            <a:r>
              <a:rPr lang="tr-TR" sz="1050" dirty="0"/>
              <a:t> </a:t>
            </a:r>
            <a:r>
              <a:rPr lang="tr-TR" sz="1050" dirty="0" err="1"/>
              <a:t>recommendations</a:t>
            </a:r>
            <a:r>
              <a:rPr lang="tr-TR" sz="1050" dirty="0"/>
              <a:t> </a:t>
            </a:r>
            <a:r>
              <a:rPr lang="tr-TR" sz="1050" dirty="0" err="1"/>
              <a:t>to</a:t>
            </a:r>
            <a:r>
              <a:rPr lang="tr-TR" sz="1050" dirty="0"/>
              <a:t> </a:t>
            </a:r>
            <a:r>
              <a:rPr lang="tr-TR" sz="1050" dirty="0" err="1"/>
              <a:t>address</a:t>
            </a:r>
            <a:r>
              <a:rPr lang="tr-TR" sz="1050" dirty="0"/>
              <a:t> </a:t>
            </a:r>
            <a:r>
              <a:rPr lang="tr-TR" sz="1050" dirty="0" err="1"/>
              <a:t>the</a:t>
            </a:r>
            <a:r>
              <a:rPr lang="tr-TR" sz="1050" dirty="0"/>
              <a:t> </a:t>
            </a:r>
            <a:r>
              <a:rPr lang="tr-TR" sz="1050" dirty="0" err="1"/>
              <a:t>mission</a:t>
            </a:r>
            <a:r>
              <a:rPr lang="tr-TR" sz="1050" dirty="0"/>
              <a:t> of </a:t>
            </a:r>
            <a:r>
              <a:rPr lang="tr-TR" sz="1050" dirty="0" err="1"/>
              <a:t>the</a:t>
            </a:r>
            <a:r>
              <a:rPr lang="tr-TR" sz="1050" dirty="0"/>
              <a:t> World </a:t>
            </a:r>
            <a:r>
              <a:rPr lang="tr-TR" sz="1050" dirty="0" err="1"/>
              <a:t>Stroke</a:t>
            </a:r>
            <a:r>
              <a:rPr lang="tr-TR" sz="1050" dirty="0"/>
              <a:t> </a:t>
            </a:r>
            <a:r>
              <a:rPr lang="tr-TR" sz="1050" dirty="0" err="1"/>
              <a:t>Organization</a:t>
            </a:r>
            <a:r>
              <a:rPr lang="tr-TR" sz="1050" dirty="0"/>
              <a:t>: a </a:t>
            </a:r>
            <a:r>
              <a:rPr lang="tr-TR" sz="1050" dirty="0" err="1"/>
              <a:t>call</a:t>
            </a:r>
            <a:r>
              <a:rPr lang="tr-TR" sz="1050" dirty="0"/>
              <a:t> </a:t>
            </a:r>
            <a:r>
              <a:rPr lang="tr-TR" sz="1050" dirty="0" err="1"/>
              <a:t>to</a:t>
            </a:r>
            <a:r>
              <a:rPr lang="tr-TR" sz="1050" dirty="0"/>
              <a:t> </a:t>
            </a:r>
            <a:r>
              <a:rPr lang="tr-TR" sz="1050" dirty="0" err="1"/>
              <a:t>action</a:t>
            </a:r>
            <a:r>
              <a:rPr lang="tr-TR" sz="1050" dirty="0"/>
              <a:t> </a:t>
            </a:r>
            <a:r>
              <a:rPr lang="tr-TR" sz="1050" dirty="0" err="1"/>
              <a:t>from</a:t>
            </a:r>
            <a:r>
              <a:rPr lang="tr-TR" sz="1050" dirty="0"/>
              <a:t> </a:t>
            </a:r>
            <a:r>
              <a:rPr lang="tr-TR" sz="1050" dirty="0" err="1"/>
              <a:t>the</a:t>
            </a:r>
            <a:r>
              <a:rPr lang="tr-TR" sz="1050" dirty="0"/>
              <a:t> WSO </a:t>
            </a:r>
            <a:r>
              <a:rPr lang="tr-TR" sz="1050" dirty="0" err="1"/>
              <a:t>Research</a:t>
            </a:r>
            <a:r>
              <a:rPr lang="tr-TR" sz="1050" dirty="0"/>
              <a:t> </a:t>
            </a:r>
            <a:r>
              <a:rPr lang="tr-TR" sz="1050" dirty="0" err="1"/>
              <a:t>Committee</a:t>
            </a:r>
            <a:r>
              <a:rPr lang="tr-TR" sz="1050" dirty="0"/>
              <a:t>. </a:t>
            </a:r>
            <a:r>
              <a:rPr lang="tr-TR" sz="1050" dirty="0" err="1"/>
              <a:t>Int</a:t>
            </a:r>
            <a:r>
              <a:rPr lang="tr-TR" sz="1050" dirty="0"/>
              <a:t> J </a:t>
            </a:r>
            <a:r>
              <a:rPr lang="tr-TR" sz="1050" dirty="0" err="1"/>
              <a:t>Stroke</a:t>
            </a:r>
            <a:r>
              <a:rPr lang="tr-TR" sz="1050" dirty="0"/>
              <a:t> 2015; 10: 4–9.</a:t>
            </a:r>
          </a:p>
        </p:txBody>
      </p:sp>
    </p:spTree>
    <p:extLst>
      <p:ext uri="{BB962C8B-B14F-4D97-AF65-F5344CB8AC3E}">
        <p14:creationId xmlns:p14="http://schemas.microsoft.com/office/powerpoint/2010/main" val="4079339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C2AA424-3EB4-A3B2-B10B-9C25FDD15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İnme sonrası akut dönem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1B5580C-F35F-21BA-72B0-BC644A3C3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000" dirty="0"/>
              <a:t>Bu dönem özellikle inme sonrası </a:t>
            </a:r>
            <a:r>
              <a:rPr lang="tr-TR" sz="2000" b="1" dirty="0"/>
              <a:t>ilk 24-72 saati kapsayan </a:t>
            </a:r>
            <a:r>
              <a:rPr lang="tr-TR" sz="2000" dirty="0"/>
              <a:t>bir süreç olmakla birlikte ilk 1 haftayı akut dönem olarak tarif etmek mümkündür.</a:t>
            </a:r>
          </a:p>
          <a:p>
            <a:pPr>
              <a:lnSpc>
                <a:spcPct val="150000"/>
              </a:lnSpc>
            </a:pPr>
            <a:r>
              <a:rPr lang="tr-TR" sz="2000" dirty="0"/>
              <a:t>Bu dönem için daha çok medikal ve endovaskuler tedavi seçeneklerine odaklanılmaktadır.</a:t>
            </a:r>
          </a:p>
          <a:p>
            <a:pPr>
              <a:lnSpc>
                <a:spcPct val="150000"/>
              </a:lnSpc>
            </a:pPr>
            <a:r>
              <a:rPr lang="tr-TR" sz="2000" dirty="0"/>
              <a:t>Ancak özellikle genç bireylerde bu sürecin ne kadar </a:t>
            </a:r>
            <a:r>
              <a:rPr lang="tr-TR" sz="2000" b="1" dirty="0"/>
              <a:t>dramatik </a:t>
            </a:r>
            <a:r>
              <a:rPr lang="tr-TR" sz="2000" dirty="0"/>
              <a:t>olabileceğini sıklıkla görmekteyiz. </a:t>
            </a:r>
          </a:p>
          <a:p>
            <a:pPr>
              <a:lnSpc>
                <a:spcPct val="150000"/>
              </a:lnSpc>
            </a:pPr>
            <a:r>
              <a:rPr lang="tr-TR" sz="2000" dirty="0"/>
              <a:t>Bu dönemde medikal tedavi yanında yaşam kalitesini artırmaya yönelik uygulamalara da önem verilmelidir.</a:t>
            </a:r>
          </a:p>
        </p:txBody>
      </p:sp>
      <p:pic>
        <p:nvPicPr>
          <p:cNvPr id="1028" name="Picture 4" descr="Konya Şehir Hastanesi İnme Merkezi felç geçiren hastalara umut oluyor">
            <a:extLst>
              <a:ext uri="{FF2B5EF4-FFF2-40B4-BE49-F238E27FC236}">
                <a16:creationId xmlns:a16="http://schemas.microsoft.com/office/drawing/2014/main" id="{A21D4003-7461-020E-7168-3FED789D93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0" t="2587" r="37918" b="7595"/>
          <a:stretch/>
        </p:blipFill>
        <p:spPr bwMode="auto">
          <a:xfrm>
            <a:off x="7578247" y="0"/>
            <a:ext cx="1435110" cy="202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386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1C764DD-D0FA-4360-B870-662BD4E7A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40" y="647771"/>
            <a:ext cx="8075210" cy="994172"/>
          </a:xfrm>
        </p:spPr>
        <p:txBody>
          <a:bodyPr>
            <a:normAutofit/>
          </a:bodyPr>
          <a:lstStyle/>
          <a:p>
            <a:r>
              <a:rPr lang="tr-TR" sz="2700" dirty="0"/>
              <a:t>Kronik dönem kavramı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EFB31E2-74BB-4554-A093-F444F98F6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39063"/>
            <a:ext cx="7886700" cy="28581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1800" dirty="0"/>
              <a:t>Farklı yaklaşımları veya bakım modellerini destekleyen çok az sayıda kanıt olması nedeni ile kronik dönem ile ne kastedildiği konusunda bir fikir birliği yoktur.</a:t>
            </a:r>
          </a:p>
          <a:p>
            <a:pPr lvl="1">
              <a:lnSpc>
                <a:spcPct val="150000"/>
              </a:lnSpc>
            </a:pPr>
            <a:r>
              <a:rPr lang="tr-TR" dirty="0"/>
              <a:t>İnme sonrası </a:t>
            </a:r>
            <a:r>
              <a:rPr lang="tr-TR" b="1" dirty="0"/>
              <a:t>altı aydan 20 yıla kadar</a:t>
            </a:r>
            <a:r>
              <a:rPr lang="tr-TR" dirty="0"/>
              <a:t> </a:t>
            </a:r>
          </a:p>
          <a:p>
            <a:pPr lvl="1">
              <a:lnSpc>
                <a:spcPct val="150000"/>
              </a:lnSpc>
            </a:pPr>
            <a:r>
              <a:rPr lang="tr-TR" dirty="0"/>
              <a:t>Uzun süreli sağ kalanlar 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4B132133-2DC6-4EDB-82E1-E0CE874DA783}"/>
              </a:ext>
            </a:extLst>
          </p:cNvPr>
          <p:cNvSpPr/>
          <p:nvPr/>
        </p:nvSpPr>
        <p:spPr>
          <a:xfrm>
            <a:off x="211142" y="6002480"/>
            <a:ext cx="906211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588" indent="-128588">
              <a:buFont typeface="Wingdings" panose="05000000000000000000" pitchFamily="2" charset="2"/>
              <a:buChar char="Ø"/>
            </a:pPr>
            <a:r>
              <a:rPr lang="tr-TR" sz="1050" dirty="0"/>
              <a:t>Stevens E, et al. </a:t>
            </a:r>
            <a:r>
              <a:rPr lang="tr-TR" sz="1050" dirty="0" err="1"/>
              <a:t>The</a:t>
            </a:r>
            <a:r>
              <a:rPr lang="tr-TR" sz="1050" dirty="0"/>
              <a:t> </a:t>
            </a:r>
            <a:r>
              <a:rPr lang="tr-TR" sz="1050" dirty="0" err="1"/>
              <a:t>burden</a:t>
            </a:r>
            <a:r>
              <a:rPr lang="tr-TR" sz="1050" dirty="0"/>
              <a:t> of </a:t>
            </a:r>
            <a:r>
              <a:rPr lang="tr-TR" sz="1050" dirty="0" err="1"/>
              <a:t>stroke</a:t>
            </a:r>
            <a:r>
              <a:rPr lang="tr-TR" sz="1050" dirty="0"/>
              <a:t> in Europe. </a:t>
            </a:r>
            <a:r>
              <a:rPr lang="tr-TR" sz="1050" dirty="0" err="1"/>
              <a:t>London</a:t>
            </a:r>
            <a:r>
              <a:rPr lang="tr-TR" sz="1050" dirty="0"/>
              <a:t>: </a:t>
            </a:r>
            <a:r>
              <a:rPr lang="tr-TR" sz="1050" dirty="0" err="1"/>
              <a:t>Stroke</a:t>
            </a:r>
            <a:r>
              <a:rPr lang="tr-TR" sz="1050" dirty="0"/>
              <a:t> </a:t>
            </a:r>
            <a:r>
              <a:rPr lang="tr-TR" sz="1050" dirty="0" err="1"/>
              <a:t>Alliance</a:t>
            </a:r>
            <a:r>
              <a:rPr lang="tr-TR" sz="1050" dirty="0"/>
              <a:t> </a:t>
            </a:r>
            <a:r>
              <a:rPr lang="tr-TR" sz="1050" dirty="0" err="1"/>
              <a:t>for</a:t>
            </a:r>
            <a:r>
              <a:rPr lang="tr-TR" sz="1050" dirty="0"/>
              <a:t> Europe (SAFE), www.strokeeurope.eu/downloads/ TheBurdenOfStrokeInEuropeReport.pdf (2017, </a:t>
            </a:r>
            <a:r>
              <a:rPr lang="tr-TR" sz="1050" dirty="0" err="1"/>
              <a:t>accessed</a:t>
            </a:r>
            <a:r>
              <a:rPr lang="tr-TR" sz="1050" dirty="0"/>
              <a:t> 19 April 2018)</a:t>
            </a:r>
          </a:p>
        </p:txBody>
      </p:sp>
      <p:pic>
        <p:nvPicPr>
          <p:cNvPr id="5" name="Picture 2" descr="Lunapark Makinaları Alırken Dikkat Edilmesi Gerekenler - Mini Lunapark">
            <a:extLst>
              <a:ext uri="{FF2B5EF4-FFF2-40B4-BE49-F238E27FC236}">
                <a16:creationId xmlns:a16="http://schemas.microsoft.com/office/drawing/2014/main" id="{FEAF6EBC-3B5D-49FC-BA8D-029BA7C4D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3" y="897849"/>
            <a:ext cx="1324633" cy="67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495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>
            <a:extLst>
              <a:ext uri="{FF2B5EF4-FFF2-40B4-BE49-F238E27FC236}">
                <a16:creationId xmlns:a16="http://schemas.microsoft.com/office/drawing/2014/main" id="{ACDF3A73-D916-4C57-9A52-96E968E9F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54" y="521744"/>
            <a:ext cx="7886700" cy="994172"/>
          </a:xfrm>
        </p:spPr>
        <p:txBody>
          <a:bodyPr>
            <a:normAutofit/>
          </a:bodyPr>
          <a:lstStyle/>
          <a:p>
            <a:r>
              <a:rPr lang="tr-TR" sz="2700" dirty="0"/>
              <a:t>İnme Sonrası Döneme Global Bakış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9BF0F98-EF94-4739-B75E-A00B91857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290" y="1913017"/>
            <a:ext cx="7563419" cy="2642819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tr-TR" sz="1800" b="1" dirty="0"/>
              <a:t>Dünya İnme Örgütü (WSO)</a:t>
            </a:r>
            <a:r>
              <a:rPr lang="tr-TR" sz="1800" dirty="0"/>
              <a:t>, inme sonrası tüm yaşam sürecini bir öncelik olarak ele almanın önemini vurgulamıştır.</a:t>
            </a:r>
          </a:p>
          <a:p>
            <a:pPr>
              <a:lnSpc>
                <a:spcPct val="150000"/>
              </a:lnSpc>
            </a:pPr>
            <a:r>
              <a:rPr lang="tr-TR" sz="1800" dirty="0"/>
              <a:t>Ancak bu konu bugüne kadar yeterince ele alınmamıştır. </a:t>
            </a:r>
          </a:p>
          <a:p>
            <a:pPr>
              <a:lnSpc>
                <a:spcPct val="150000"/>
              </a:lnSpc>
            </a:pPr>
            <a:r>
              <a:rPr lang="tr-TR" sz="1800" dirty="0"/>
              <a:t>Benzer şekilde, </a:t>
            </a:r>
            <a:r>
              <a:rPr lang="tr-TR" sz="1800" b="1" dirty="0"/>
              <a:t>Global İnme Haklar Yasası</a:t>
            </a:r>
            <a:r>
              <a:rPr lang="tr-TR" sz="1800" dirty="0"/>
              <a:t>'nda da önemi vurgulanmaktadır.</a:t>
            </a:r>
          </a:p>
          <a:p>
            <a:pPr>
              <a:lnSpc>
                <a:spcPct val="150000"/>
              </a:lnSpc>
            </a:pPr>
            <a:r>
              <a:rPr lang="tr-TR" sz="1800" dirty="0"/>
              <a:t>Ancak, </a:t>
            </a:r>
            <a:r>
              <a:rPr lang="tr-TR" sz="1800" b="1" dirty="0"/>
              <a:t>ulusal kılavuzlar</a:t>
            </a:r>
            <a:r>
              <a:rPr lang="tr-TR" sz="1800" dirty="0"/>
              <a:t>da inme sonrası kronik döneme nispeten az atıf vardır.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98D3FA2B-AD3B-435F-8B5C-CEF370D779E0}"/>
              </a:ext>
            </a:extLst>
          </p:cNvPr>
          <p:cNvSpPr/>
          <p:nvPr/>
        </p:nvSpPr>
        <p:spPr>
          <a:xfrm>
            <a:off x="0" y="6128507"/>
            <a:ext cx="891540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588" indent="-128588">
              <a:buFont typeface="Wingdings" panose="05000000000000000000" pitchFamily="2" charset="2"/>
              <a:buChar char="Ø"/>
            </a:pPr>
            <a:r>
              <a:rPr lang="tr-TR" sz="1050" dirty="0"/>
              <a:t>World </a:t>
            </a:r>
            <a:r>
              <a:rPr lang="tr-TR" sz="1050" dirty="0" err="1"/>
              <a:t>Stroke</a:t>
            </a:r>
            <a:r>
              <a:rPr lang="tr-TR" sz="1050" dirty="0"/>
              <a:t> </a:t>
            </a:r>
            <a:r>
              <a:rPr lang="tr-TR" sz="1050" dirty="0" err="1"/>
              <a:t>Organisation</a:t>
            </a:r>
            <a:r>
              <a:rPr lang="tr-TR" sz="1050" dirty="0"/>
              <a:t>. Global </a:t>
            </a:r>
            <a:r>
              <a:rPr lang="tr-TR" sz="1050" dirty="0" err="1"/>
              <a:t>Stroke</a:t>
            </a:r>
            <a:r>
              <a:rPr lang="tr-TR" sz="1050" dirty="0"/>
              <a:t> Bill of </a:t>
            </a:r>
            <a:r>
              <a:rPr lang="tr-TR" sz="1050" dirty="0" err="1"/>
              <a:t>Rights</a:t>
            </a:r>
            <a:r>
              <a:rPr lang="tr-TR" sz="1050" dirty="0"/>
              <a:t>, www.worldstrokecampaign.org/images/global_ </a:t>
            </a:r>
            <a:r>
              <a:rPr lang="tr-TR" sz="1050" dirty="0" err="1"/>
              <a:t>stroke_bill_of_rights</a:t>
            </a:r>
            <a:r>
              <a:rPr lang="tr-TR" sz="1050" dirty="0"/>
              <a:t>/</a:t>
            </a:r>
            <a:r>
              <a:rPr lang="tr-TR" sz="1050" dirty="0" err="1"/>
              <a:t>English_GlobalBORights_web</a:t>
            </a:r>
            <a:r>
              <a:rPr lang="tr-TR" sz="1050" dirty="0"/>
              <a:t>. </a:t>
            </a:r>
            <a:r>
              <a:rPr lang="tr-TR" sz="1050" dirty="0" err="1"/>
              <a:t>pdf</a:t>
            </a:r>
            <a:r>
              <a:rPr lang="tr-TR" sz="1050" dirty="0"/>
              <a:t> (</a:t>
            </a:r>
            <a:r>
              <a:rPr lang="tr-TR" sz="1050" dirty="0" err="1"/>
              <a:t>accessed</a:t>
            </a:r>
            <a:r>
              <a:rPr lang="tr-TR" sz="1050" dirty="0"/>
              <a:t> 11 </a:t>
            </a:r>
            <a:r>
              <a:rPr lang="tr-TR" sz="1050" dirty="0" err="1"/>
              <a:t>October</a:t>
            </a:r>
            <a:r>
              <a:rPr lang="tr-TR" sz="1050" dirty="0"/>
              <a:t> 2018</a:t>
            </a:r>
            <a:r>
              <a:rPr lang="tr-TR" sz="825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206425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1471</TotalTime>
  <Words>1847</Words>
  <Application>Microsoft Macintosh PowerPoint</Application>
  <PresentationFormat>Ekran Gösterisi (4:3)</PresentationFormat>
  <Paragraphs>217</Paragraphs>
  <Slides>31</Slides>
  <Notes>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system-ui</vt:lpstr>
      <vt:lpstr>Wingdings</vt:lpstr>
      <vt:lpstr>Office Teması</vt:lpstr>
      <vt:lpstr>İnmede Yaşam Kalitesini Artırmaya Yönelik Uygulamalar ve Nörolojinin Bu Süreçte Rolü </vt:lpstr>
      <vt:lpstr>PowerPoint Sunusu</vt:lpstr>
      <vt:lpstr>Sunum planı</vt:lpstr>
      <vt:lpstr>Giriş</vt:lpstr>
      <vt:lpstr>İnme sonrası yaşam kalitesini etkileyen faktörler</vt:lpstr>
      <vt:lpstr>PowerPoint Sunusu</vt:lpstr>
      <vt:lpstr>İnme sonrası akut dönem</vt:lpstr>
      <vt:lpstr>Kronik dönem kavramı</vt:lpstr>
      <vt:lpstr>İnme Sonrası Döneme Global Bakış</vt:lpstr>
      <vt:lpstr>PowerPoint Sunusu</vt:lpstr>
      <vt:lpstr>Genel literatür bakışı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Sağlık sorunları </vt:lpstr>
      <vt:lpstr>Aktivite sorunları</vt:lpstr>
      <vt:lpstr>Uyum ve refah sorunları </vt:lpstr>
      <vt:lpstr>Birey ve bakıcılar/ebeveynler için bilgi ve destek </vt:lpstr>
      <vt:lpstr>PowerPoint Sunusu</vt:lpstr>
      <vt:lpstr>Araştırma ve geliştirme öncelikleri</vt:lpstr>
      <vt:lpstr>Avrupa İnme Organizasyonu (ESO)2030 için Hedefler</vt:lpstr>
      <vt:lpstr>PowerPoint Sunusu</vt:lpstr>
      <vt:lpstr>Yaşam kalitesini artırmaya yönelik güncel yaklaşımlar</vt:lpstr>
      <vt:lpstr>PowerPoint Sunusu</vt:lpstr>
      <vt:lpstr>PowerPoint Sunusu</vt:lpstr>
      <vt:lpstr>Sonuç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Kronik İnmede Yaşam Kalitesini Artırmaya Yönelik Uygulamalarda  Nöroloğun Rolü </dc:title>
  <dc:creator>DR FETTAH</dc:creator>
  <cp:lastModifiedBy>Fettah EREN</cp:lastModifiedBy>
  <cp:revision>63</cp:revision>
  <dcterms:created xsi:type="dcterms:W3CDTF">2022-11-02T20:06:44Z</dcterms:created>
  <dcterms:modified xsi:type="dcterms:W3CDTF">2023-06-05T17:25:18Z</dcterms:modified>
</cp:coreProperties>
</file>